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7" r:id="rId2"/>
    <p:sldId id="265" r:id="rId3"/>
    <p:sldId id="266" r:id="rId4"/>
    <p:sldId id="280" r:id="rId5"/>
    <p:sldId id="259" r:id="rId6"/>
    <p:sldId id="276" r:id="rId7"/>
    <p:sldId id="263" r:id="rId8"/>
    <p:sldId id="262" r:id="rId9"/>
    <p:sldId id="275" r:id="rId10"/>
    <p:sldId id="264" r:id="rId11"/>
    <p:sldId id="267" r:id="rId12"/>
    <p:sldId id="258" r:id="rId13"/>
    <p:sldId id="260" r:id="rId14"/>
    <p:sldId id="261" r:id="rId15"/>
    <p:sldId id="279" r:id="rId16"/>
    <p:sldId id="272" r:id="rId17"/>
    <p:sldId id="273" r:id="rId18"/>
    <p:sldId id="274" r:id="rId19"/>
    <p:sldId id="278" r:id="rId20"/>
    <p:sldId id="268" r:id="rId21"/>
    <p:sldId id="269" r:id="rId22"/>
    <p:sldId id="270" r:id="rId23"/>
    <p:sldId id="271" r:id="rId24"/>
  </p:sldIdLst>
  <p:sldSz cx="9144000" cy="6858000" type="screen4x3"/>
  <p:notesSz cx="6858000" cy="9144000"/>
  <p:custShowLst>
    <p:custShow name="Custom Show 1" id="0">
      <p:sldLst>
        <p:sld r:id="rId9"/>
        <p:sld r:id="rId20"/>
      </p:sldLst>
    </p:custShow>
  </p:custShowLst>
  <p:photoAlbum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724046-27D6-4362-B32A-A06E98AC230B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79268D-D32C-4B43-BDDE-6235C6C555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374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ED831C-7F21-4226-8FDE-8BCCA92A7E2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760C-75FA-4222-8DB7-EF10A36A7E70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60059-F2A5-4B0E-9994-7E24EDAA1F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760C-75FA-4222-8DB7-EF10A36A7E70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60059-F2A5-4B0E-9994-7E24EDAA1F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760C-75FA-4222-8DB7-EF10A36A7E70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60059-F2A5-4B0E-9994-7E24EDAA1F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760C-75FA-4222-8DB7-EF10A36A7E70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60059-F2A5-4B0E-9994-7E24EDAA1F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760C-75FA-4222-8DB7-EF10A36A7E70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60059-F2A5-4B0E-9994-7E24EDAA1F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760C-75FA-4222-8DB7-EF10A36A7E70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60059-F2A5-4B0E-9994-7E24EDAA1F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760C-75FA-4222-8DB7-EF10A36A7E70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60059-F2A5-4B0E-9994-7E24EDAA1F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760C-75FA-4222-8DB7-EF10A36A7E70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60059-F2A5-4B0E-9994-7E24EDAA1F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760C-75FA-4222-8DB7-EF10A36A7E70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60059-F2A5-4B0E-9994-7E24EDAA1F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760C-75FA-4222-8DB7-EF10A36A7E70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60059-F2A5-4B0E-9994-7E24EDAA1F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A760C-75FA-4222-8DB7-EF10A36A7E70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60059-F2A5-4B0E-9994-7E24EDAA1F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A760C-75FA-4222-8DB7-EF10A36A7E70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60059-F2A5-4B0E-9994-7E24EDAA1F4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  <a:alpha val="1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elcome.gif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2514600"/>
            <a:ext cx="9144000" cy="457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Copy of p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0"/>
            <a:ext cx="5105400" cy="4876800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1492468" y="2940268"/>
            <a:ext cx="6019800" cy="2057400"/>
          </a:xfrm>
          <a:prstGeom prst="ellipse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3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38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Chord 9"/>
          <p:cNvSpPr/>
          <p:nvPr/>
        </p:nvSpPr>
        <p:spPr>
          <a:xfrm rot="4510814" flipH="1">
            <a:off x="5391998" y="3430286"/>
            <a:ext cx="1366559" cy="2590800"/>
          </a:xfrm>
          <a:prstGeom prst="chord">
            <a:avLst>
              <a:gd name="adj1" fmla="val 6856850"/>
              <a:gd name="adj2" fmla="val 16200000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hord 10"/>
          <p:cNvSpPr/>
          <p:nvPr/>
        </p:nvSpPr>
        <p:spPr>
          <a:xfrm rot="7893038" flipH="1">
            <a:off x="1967307" y="3527243"/>
            <a:ext cx="347310" cy="2128051"/>
          </a:xfrm>
          <a:prstGeom prst="chord">
            <a:avLst>
              <a:gd name="adj1" fmla="val 6856850"/>
              <a:gd name="adj2" fmla="val 17096263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TT3\Desktop\Project PPT\crowd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0"/>
            <a:ext cx="3581400" cy="2257425"/>
          </a:xfrm>
          <a:prstGeom prst="rect">
            <a:avLst/>
          </a:prstGeom>
          <a:noFill/>
        </p:spPr>
      </p:pic>
      <p:pic>
        <p:nvPicPr>
          <p:cNvPr id="8" name="Picture 7" descr="leaf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7600" y="2162502"/>
            <a:ext cx="2971800" cy="3205163"/>
          </a:xfrm>
          <a:prstGeom prst="rect">
            <a:avLst/>
          </a:prstGeom>
        </p:spPr>
      </p:pic>
      <p:pic>
        <p:nvPicPr>
          <p:cNvPr id="10" name="Picture 9" descr="man in breathing.jpe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2743200"/>
            <a:ext cx="2598676" cy="411480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4343400" y="2819400"/>
            <a:ext cx="4572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O</a:t>
            </a:r>
            <a:r>
              <a:rPr lang="en-US" sz="1600" dirty="0" smtClean="0">
                <a:solidFill>
                  <a:schemeClr val="tx1"/>
                </a:solidFill>
              </a:rPr>
              <a:t>2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648200" y="2514600"/>
            <a:ext cx="4572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O</a:t>
            </a:r>
            <a:r>
              <a:rPr lang="en-US" sz="1600" dirty="0" smtClean="0">
                <a:solidFill>
                  <a:schemeClr val="tx1"/>
                </a:solidFill>
              </a:rPr>
              <a:t>2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648200" y="3124200"/>
            <a:ext cx="4572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O</a:t>
            </a:r>
            <a:r>
              <a:rPr lang="en-US" sz="1600" dirty="0" smtClean="0">
                <a:solidFill>
                  <a:schemeClr val="tx1"/>
                </a:solidFill>
              </a:rPr>
              <a:t>2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724400" y="3505200"/>
            <a:ext cx="4572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O</a:t>
            </a:r>
            <a:r>
              <a:rPr lang="en-US" sz="1600" dirty="0" smtClean="0">
                <a:solidFill>
                  <a:schemeClr val="tx1"/>
                </a:solidFill>
              </a:rPr>
              <a:t>2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676400" y="4267200"/>
            <a:ext cx="4572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CO</a:t>
            </a:r>
            <a:r>
              <a:rPr lang="en-US" sz="1600" dirty="0" smtClean="0">
                <a:solidFill>
                  <a:schemeClr val="tx1"/>
                </a:solidFill>
              </a:rPr>
              <a:t>2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810000" y="685800"/>
            <a:ext cx="4572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O</a:t>
            </a:r>
            <a:r>
              <a:rPr lang="en-US" sz="1600" dirty="0" smtClean="0">
                <a:solidFill>
                  <a:schemeClr val="tx1"/>
                </a:solidFill>
              </a:rPr>
              <a:t>2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828800" y="4419600"/>
            <a:ext cx="4572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CO</a:t>
            </a:r>
            <a:r>
              <a:rPr lang="en-US" sz="1600" dirty="0" smtClean="0">
                <a:solidFill>
                  <a:schemeClr val="tx1"/>
                </a:solidFill>
              </a:rPr>
              <a:t>2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981200" y="4572000"/>
            <a:ext cx="4572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CO</a:t>
            </a:r>
            <a:r>
              <a:rPr lang="en-US" sz="1600" dirty="0" smtClean="0">
                <a:solidFill>
                  <a:schemeClr val="tx1"/>
                </a:solidFill>
              </a:rPr>
              <a:t>2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700042" y="4246174"/>
            <a:ext cx="5334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CO</a:t>
            </a:r>
            <a:r>
              <a:rPr lang="en-US" sz="1600" dirty="0" smtClean="0">
                <a:solidFill>
                  <a:schemeClr val="tx1"/>
                </a:solidFill>
              </a:rPr>
              <a:t>2</a:t>
            </a:r>
            <a:endParaRPr lang="en-US" sz="2000" dirty="0">
              <a:solidFill>
                <a:schemeClr val="tx1"/>
              </a:solidFill>
            </a:endParaRPr>
          </a:p>
        </p:txBody>
      </p:sp>
      <p:pic>
        <p:nvPicPr>
          <p:cNvPr id="23" name="Picture 22" descr="tree.jpe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7777" y="1"/>
            <a:ext cx="2905125" cy="6858000"/>
          </a:xfrm>
          <a:prstGeom prst="rect">
            <a:avLst/>
          </a:prstGeom>
        </p:spPr>
      </p:pic>
      <p:sp>
        <p:nvSpPr>
          <p:cNvPr id="26" name="Rectangle 25"/>
          <p:cNvSpPr/>
          <p:nvPr/>
        </p:nvSpPr>
        <p:spPr>
          <a:xfrm>
            <a:off x="6858000" y="3048000"/>
            <a:ext cx="5334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CO</a:t>
            </a:r>
            <a:r>
              <a:rPr lang="en-US" sz="1600" dirty="0" smtClean="0">
                <a:solidFill>
                  <a:schemeClr val="bg1"/>
                </a:solidFill>
              </a:rPr>
              <a:t>2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543800" y="3352800"/>
            <a:ext cx="5334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CO</a:t>
            </a:r>
            <a:r>
              <a:rPr lang="en-US" sz="1600" dirty="0" smtClean="0">
                <a:solidFill>
                  <a:schemeClr val="bg1"/>
                </a:solidFill>
              </a:rPr>
              <a:t>2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7696200" y="2743200"/>
            <a:ext cx="5334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CO</a:t>
            </a:r>
            <a:r>
              <a:rPr lang="en-US" sz="1600" dirty="0" smtClean="0">
                <a:solidFill>
                  <a:schemeClr val="bg1"/>
                </a:solidFill>
              </a:rPr>
              <a:t>2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7620000" y="1981200"/>
            <a:ext cx="5334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CO</a:t>
            </a:r>
            <a:r>
              <a:rPr lang="en-US" sz="1600" dirty="0" smtClean="0">
                <a:solidFill>
                  <a:schemeClr val="bg1"/>
                </a:solidFill>
              </a:rPr>
              <a:t>2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7086600" y="2209800"/>
            <a:ext cx="5334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CO</a:t>
            </a:r>
            <a:r>
              <a:rPr lang="en-US" sz="1600" dirty="0" smtClean="0">
                <a:solidFill>
                  <a:schemeClr val="bg1"/>
                </a:solidFill>
              </a:rPr>
              <a:t>2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7620000" y="1524000"/>
            <a:ext cx="5334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CO</a:t>
            </a:r>
            <a:r>
              <a:rPr lang="en-US" sz="1600" dirty="0" smtClean="0">
                <a:solidFill>
                  <a:schemeClr val="bg1"/>
                </a:solidFill>
              </a:rPr>
              <a:t>2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43" name="Arc 42"/>
          <p:cNvSpPr/>
          <p:nvPr/>
        </p:nvSpPr>
        <p:spPr>
          <a:xfrm rot="339023">
            <a:off x="4343400" y="674813"/>
            <a:ext cx="3352800" cy="685798"/>
          </a:xfrm>
          <a:prstGeom prst="arc">
            <a:avLst>
              <a:gd name="adj1" fmla="val 10891144"/>
              <a:gd name="adj2" fmla="val 21380368"/>
            </a:avLst>
          </a:prstGeom>
          <a:ln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Arc 43"/>
          <p:cNvSpPr/>
          <p:nvPr/>
        </p:nvSpPr>
        <p:spPr>
          <a:xfrm rot="339023">
            <a:off x="4343400" y="609600"/>
            <a:ext cx="3352800" cy="685798"/>
          </a:xfrm>
          <a:prstGeom prst="arc">
            <a:avLst>
              <a:gd name="adj1" fmla="val 10891144"/>
              <a:gd name="adj2" fmla="val 21380368"/>
            </a:avLst>
          </a:prstGeom>
          <a:ln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Arc 44"/>
          <p:cNvSpPr/>
          <p:nvPr/>
        </p:nvSpPr>
        <p:spPr>
          <a:xfrm rot="339023">
            <a:off x="4495800" y="762000"/>
            <a:ext cx="3352800" cy="685798"/>
          </a:xfrm>
          <a:prstGeom prst="arc">
            <a:avLst>
              <a:gd name="adj1" fmla="val 10891144"/>
              <a:gd name="adj2" fmla="val 21380368"/>
            </a:avLst>
          </a:prstGeom>
          <a:ln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Arc 45"/>
          <p:cNvSpPr/>
          <p:nvPr/>
        </p:nvSpPr>
        <p:spPr>
          <a:xfrm rot="339023">
            <a:off x="4648200" y="914400"/>
            <a:ext cx="3352800" cy="685798"/>
          </a:xfrm>
          <a:prstGeom prst="arc">
            <a:avLst>
              <a:gd name="adj1" fmla="val 10891144"/>
              <a:gd name="adj2" fmla="val 21380368"/>
            </a:avLst>
          </a:prstGeom>
          <a:ln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Arc 46"/>
          <p:cNvSpPr/>
          <p:nvPr/>
        </p:nvSpPr>
        <p:spPr>
          <a:xfrm rot="339023">
            <a:off x="4800600" y="1066800"/>
            <a:ext cx="3352800" cy="685798"/>
          </a:xfrm>
          <a:prstGeom prst="arc">
            <a:avLst>
              <a:gd name="adj1" fmla="val 10891144"/>
              <a:gd name="adj2" fmla="val 21380368"/>
            </a:avLst>
          </a:prstGeom>
          <a:ln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Arc 47"/>
          <p:cNvSpPr/>
          <p:nvPr/>
        </p:nvSpPr>
        <p:spPr>
          <a:xfrm rot="339023">
            <a:off x="4953000" y="1219200"/>
            <a:ext cx="3352800" cy="685798"/>
          </a:xfrm>
          <a:prstGeom prst="arc">
            <a:avLst>
              <a:gd name="adj1" fmla="val 10891144"/>
              <a:gd name="adj2" fmla="val 21380368"/>
            </a:avLst>
          </a:prstGeom>
          <a:ln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Arc 48"/>
          <p:cNvSpPr/>
          <p:nvPr/>
        </p:nvSpPr>
        <p:spPr>
          <a:xfrm rot="339023">
            <a:off x="5105400" y="1371600"/>
            <a:ext cx="3352800" cy="685798"/>
          </a:xfrm>
          <a:prstGeom prst="arc">
            <a:avLst>
              <a:gd name="adj1" fmla="val 10891144"/>
              <a:gd name="adj2" fmla="val 21380368"/>
            </a:avLst>
          </a:prstGeom>
          <a:ln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3820506" y="948562"/>
            <a:ext cx="4572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O</a:t>
            </a:r>
            <a:r>
              <a:rPr lang="en-US" sz="1600" dirty="0" smtClean="0">
                <a:solidFill>
                  <a:schemeClr val="tx1"/>
                </a:solidFill>
              </a:rPr>
              <a:t>2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4114800" y="990600"/>
            <a:ext cx="4572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O</a:t>
            </a:r>
            <a:r>
              <a:rPr lang="en-US" sz="1600" dirty="0" smtClean="0">
                <a:solidFill>
                  <a:schemeClr val="tx1"/>
                </a:solidFill>
              </a:rPr>
              <a:t>2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4346030" y="1253362"/>
            <a:ext cx="4572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O</a:t>
            </a:r>
            <a:r>
              <a:rPr lang="en-US" sz="1600" dirty="0" smtClean="0">
                <a:solidFill>
                  <a:schemeClr val="tx1"/>
                </a:solidFill>
              </a:rPr>
              <a:t>2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608792" y="1453060"/>
            <a:ext cx="4572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O</a:t>
            </a:r>
            <a:r>
              <a:rPr lang="en-US" sz="1600" dirty="0" smtClean="0">
                <a:solidFill>
                  <a:schemeClr val="tx1"/>
                </a:solidFill>
              </a:rPr>
              <a:t>2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5" name="Arc 54"/>
          <p:cNvSpPr/>
          <p:nvPr/>
        </p:nvSpPr>
        <p:spPr>
          <a:xfrm rot="339023" flipH="1" flipV="1">
            <a:off x="2316673" y="1660531"/>
            <a:ext cx="4434834" cy="713680"/>
          </a:xfrm>
          <a:prstGeom prst="arc">
            <a:avLst>
              <a:gd name="adj1" fmla="val 10891144"/>
              <a:gd name="adj2" fmla="val 21380368"/>
            </a:avLst>
          </a:prstGeom>
          <a:ln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Arc 61"/>
          <p:cNvSpPr/>
          <p:nvPr/>
        </p:nvSpPr>
        <p:spPr>
          <a:xfrm rot="339023" flipH="1" flipV="1">
            <a:off x="2469073" y="1812931"/>
            <a:ext cx="4434834" cy="713680"/>
          </a:xfrm>
          <a:prstGeom prst="arc">
            <a:avLst>
              <a:gd name="adj1" fmla="val 10891144"/>
              <a:gd name="adj2" fmla="val 21380368"/>
            </a:avLst>
          </a:prstGeom>
          <a:ln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Arc 62"/>
          <p:cNvSpPr/>
          <p:nvPr/>
        </p:nvSpPr>
        <p:spPr>
          <a:xfrm rot="339023" flipH="1" flipV="1">
            <a:off x="2621473" y="1965331"/>
            <a:ext cx="4434834" cy="713680"/>
          </a:xfrm>
          <a:prstGeom prst="arc">
            <a:avLst>
              <a:gd name="adj1" fmla="val 10891144"/>
              <a:gd name="adj2" fmla="val 21380368"/>
            </a:avLst>
          </a:prstGeom>
          <a:ln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Box 63"/>
          <p:cNvSpPr txBox="1"/>
          <p:nvPr/>
        </p:nvSpPr>
        <p:spPr>
          <a:xfrm>
            <a:off x="2057400" y="5562600"/>
            <a:ext cx="579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</a:rPr>
              <a:t>CO2   +    H2O-----</a:t>
            </a:r>
            <a:r>
              <a:rPr lang="en-US" sz="2800" b="1" dirty="0" smtClean="0">
                <a:solidFill>
                  <a:srgbClr val="7030A0"/>
                </a:solidFill>
                <a:sym typeface="Wingdings" pitchFamily="2" charset="2"/>
              </a:rPr>
              <a:t>  O2  +  C6 H12 O6 </a:t>
            </a:r>
            <a:endParaRPr lang="en-US" sz="2800" b="1" dirty="0">
              <a:solidFill>
                <a:srgbClr val="7030A0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2514600" y="6019800"/>
            <a:ext cx="54483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b="1" dirty="0" smtClean="0">
                <a:latin typeface="NikoshBAN" pitchFamily="2" charset="0"/>
                <a:cs typeface="NikoshBAN" pitchFamily="2" charset="0"/>
              </a:rPr>
              <a:t>সালোক সংশ্লেষন </a:t>
            </a:r>
            <a:r>
              <a:rPr lang="bn-BD" sz="4800" b="1" dirty="0" smtClean="0">
                <a:latin typeface="NikoshBAN" pitchFamily="2" charset="0"/>
                <a:cs typeface="NikoshBAN" pitchFamily="2" charset="0"/>
              </a:rPr>
              <a:t>প্রক্রিয়া </a:t>
            </a:r>
            <a:endParaRPr lang="en-US" sz="48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repeatCount="indefinite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00833 -0.06111 L -0.325 0.17222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700" y="117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9" presetClass="path" presetSubtype="0" repeatCount="indefinite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3.33333E-6 -4.44444E-6 L -0.35 0.20556 " pathEditMode="relative" rAng="0" ptsTypes="AA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500" y="1030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9" presetClass="path" presetSubtype="0" repeatCount="indefinite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3.33333E-6 -3.33333E-6 L -0.35833 0.1388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900" y="690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9" presetClass="path" presetSubtype="0" repeatCount="indefinite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3.33333E-6 -0.01389 L -0.35834 0.06944 " pathEditMode="relative" rAng="0" ptsTypes="AA">
                                      <p:cBhvr>
                                        <p:cTn id="1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900" y="4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49" presetClass="path" presetSubtype="0" repeatCount="indefinite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3334 -0.03334 L 0.29166 -0.1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200" y="-3300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49" presetClass="path" presetSubtype="0" repeatCount="indefinite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5 -0.05556 L 0.325 -0.06667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800" y="-600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49" presetClass="path" presetSubtype="0" repeatCount="indefinite" accel="50000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6666 -0.07777 L 0.25834 -0.11111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200" y="-1700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49" presetClass="path" presetSubtype="0" repeatCount="indefinite" accel="50000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3.33333E-6 4.44444E-6 L 0.32916 -0.01112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00" y="-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6" grpId="0"/>
      <p:bldP spid="20" grpId="0"/>
      <p:bldP spid="21" grpId="0"/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estruction of forest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0" y="304800"/>
            <a:ext cx="5100638" cy="214661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2057400"/>
            <a:ext cx="3429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B050"/>
                </a:solidFill>
              </a:rPr>
              <a:t> </a:t>
            </a:r>
            <a:r>
              <a:rPr lang="bn-BD" sz="40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বনভূমি ধংশ করনঃ </a:t>
            </a:r>
            <a:r>
              <a:rPr lang="en-US" sz="4000" b="1" dirty="0" smtClean="0">
                <a:solidFill>
                  <a:schemeClr val="bg1"/>
                </a:solidFill>
              </a:rPr>
              <a:t>Deforestation</a:t>
            </a:r>
            <a:r>
              <a:rPr lang="en-US" sz="4000" b="1" dirty="0" smtClean="0">
                <a:solidFill>
                  <a:srgbClr val="00B050"/>
                </a:solidFill>
              </a:rPr>
              <a:t> </a:t>
            </a:r>
            <a:endParaRPr lang="en-US" sz="3600" b="1" dirty="0">
              <a:solidFill>
                <a:srgbClr val="00B050"/>
              </a:solidFill>
            </a:endParaRPr>
          </a:p>
        </p:txBody>
      </p:sp>
      <p:pic>
        <p:nvPicPr>
          <p:cNvPr id="4" name="Picture 3" descr="destruction of forest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0" y="2667000"/>
            <a:ext cx="5029200" cy="304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24000" y="59436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বায়ুতে কার্বন্ডাই-অক্সাইড এর পরিমান বৃদ্ধি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>
            <a:alpha val="3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globe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5200" y="1752600"/>
            <a:ext cx="3352800" cy="3581400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2590800" y="1219200"/>
            <a:ext cx="5050275" cy="4632434"/>
          </a:xfrm>
          <a:prstGeom prst="ellipse">
            <a:avLst/>
          </a:prstGeom>
          <a:noFill/>
          <a:ln w="114300" cmpd="sng">
            <a:gradFill>
              <a:gsLst>
                <a:gs pos="0">
                  <a:srgbClr val="000082">
                    <a:alpha val="92000"/>
                  </a:srgbClr>
                </a:gs>
                <a:gs pos="30000">
                  <a:srgbClr val="66008F"/>
                </a:gs>
                <a:gs pos="64999">
                  <a:srgbClr val="BA0066"/>
                </a:gs>
                <a:gs pos="89999">
                  <a:srgbClr val="FF0000"/>
                </a:gs>
                <a:gs pos="100000">
                  <a:srgbClr val="FF8200"/>
                </a:gs>
              </a:gsLst>
              <a:lin ang="5400000" scaled="0"/>
            </a:gradFill>
          </a:ln>
          <a:effectLst>
            <a:outerShdw blurRad="825500" dist="1346200" dir="15120000" algn="ctr" rotWithShape="0">
              <a:srgbClr val="000000">
                <a:alpha val="6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0" tIns="0" rIns="0" bIns="0" rtlCol="0" anchor="t" anchorCtr="0">
            <a:noAutofit/>
          </a:bodyPr>
          <a:lstStyle/>
          <a:p>
            <a:pPr algn="ctr"/>
            <a:endParaRPr lang="en-US" dirty="0">
              <a:solidFill>
                <a:sysClr val="windowText" lastClr="00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0" y="2362200"/>
            <a:ext cx="6477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95600" y="3048000"/>
            <a:ext cx="6477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71800" y="3810000"/>
            <a:ext cx="6477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00400" y="4419600"/>
            <a:ext cx="6477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9000" y="1828800"/>
            <a:ext cx="6477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38600" y="1447800"/>
            <a:ext cx="6477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4400" y="1295400"/>
            <a:ext cx="6477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62600" y="1371600"/>
            <a:ext cx="6477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0" y="1676400"/>
            <a:ext cx="6477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2209800"/>
            <a:ext cx="6477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0" y="2819400"/>
            <a:ext cx="6477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0" y="3657600"/>
            <a:ext cx="6477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93730" y="4267200"/>
            <a:ext cx="6477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0" y="4855725"/>
            <a:ext cx="6477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57800" y="5257800"/>
            <a:ext cx="6477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95800" y="5257800"/>
            <a:ext cx="6477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57600" y="4953000"/>
            <a:ext cx="6477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49" name="Group 48"/>
          <p:cNvGrpSpPr/>
          <p:nvPr/>
        </p:nvGrpSpPr>
        <p:grpSpPr>
          <a:xfrm>
            <a:off x="762000" y="599080"/>
            <a:ext cx="1219200" cy="1447800"/>
            <a:chOff x="990600" y="381000"/>
            <a:chExt cx="1219200" cy="1447800"/>
          </a:xfrm>
        </p:grpSpPr>
        <p:cxnSp>
          <p:nvCxnSpPr>
            <p:cNvPr id="31" name="Straight Arrow Connector 30"/>
            <p:cNvCxnSpPr/>
            <p:nvPr/>
          </p:nvCxnSpPr>
          <p:spPr>
            <a:xfrm>
              <a:off x="1228935" y="823620"/>
              <a:ext cx="533400" cy="457200"/>
            </a:xfrm>
            <a:prstGeom prst="straightConnector1">
              <a:avLst/>
            </a:prstGeom>
            <a:ln cmpd="dbl">
              <a:solidFill>
                <a:srgbClr val="C00000"/>
              </a:solidFill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8" name="Group 37"/>
            <p:cNvGrpSpPr/>
            <p:nvPr/>
          </p:nvGrpSpPr>
          <p:grpSpPr>
            <a:xfrm>
              <a:off x="990600" y="381000"/>
              <a:ext cx="1219200" cy="1447800"/>
              <a:chOff x="990600" y="381000"/>
              <a:chExt cx="1219200" cy="1447800"/>
            </a:xfrm>
          </p:grpSpPr>
          <p:cxnSp>
            <p:nvCxnSpPr>
              <p:cNvPr id="35" name="Straight Arrow Connector 34"/>
              <p:cNvCxnSpPr/>
              <p:nvPr/>
            </p:nvCxnSpPr>
            <p:spPr>
              <a:xfrm>
                <a:off x="1219200" y="1277580"/>
                <a:ext cx="533400" cy="457200"/>
              </a:xfrm>
              <a:prstGeom prst="straightConnector1">
                <a:avLst/>
              </a:prstGeom>
              <a:ln cmpd="dbl">
                <a:solidFill>
                  <a:srgbClr val="C00000"/>
                </a:solidFill>
                <a:headEnd type="non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Arrow Connector 27"/>
              <p:cNvCxnSpPr/>
              <p:nvPr/>
            </p:nvCxnSpPr>
            <p:spPr>
              <a:xfrm>
                <a:off x="990600" y="1371600"/>
                <a:ext cx="533400" cy="457200"/>
              </a:xfrm>
              <a:prstGeom prst="straightConnector1">
                <a:avLst/>
              </a:prstGeom>
              <a:ln cmpd="dbl">
                <a:solidFill>
                  <a:srgbClr val="C00000"/>
                </a:solidFill>
                <a:headEnd type="non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Arrow Connector 29"/>
              <p:cNvCxnSpPr/>
              <p:nvPr/>
            </p:nvCxnSpPr>
            <p:spPr>
              <a:xfrm>
                <a:off x="1295400" y="1108838"/>
                <a:ext cx="533400" cy="457200"/>
              </a:xfrm>
              <a:prstGeom prst="straightConnector1">
                <a:avLst/>
              </a:prstGeom>
              <a:ln cmpd="dbl">
                <a:solidFill>
                  <a:srgbClr val="C00000"/>
                </a:solidFill>
                <a:headEnd type="non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Arrow Connector 32"/>
              <p:cNvCxnSpPr/>
              <p:nvPr/>
            </p:nvCxnSpPr>
            <p:spPr>
              <a:xfrm>
                <a:off x="1524000" y="851336"/>
                <a:ext cx="533400" cy="457200"/>
              </a:xfrm>
              <a:prstGeom prst="straightConnector1">
                <a:avLst/>
              </a:prstGeom>
              <a:ln cmpd="dbl">
                <a:solidFill>
                  <a:srgbClr val="C00000"/>
                </a:solidFill>
                <a:headEnd type="non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Arrow Connector 33"/>
              <p:cNvCxnSpPr/>
              <p:nvPr/>
            </p:nvCxnSpPr>
            <p:spPr>
              <a:xfrm>
                <a:off x="1676400" y="685800"/>
                <a:ext cx="533400" cy="457200"/>
              </a:xfrm>
              <a:prstGeom prst="straightConnector1">
                <a:avLst/>
              </a:prstGeom>
              <a:ln cmpd="dbl">
                <a:solidFill>
                  <a:srgbClr val="C00000"/>
                </a:solidFill>
                <a:headEnd type="non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Arrow Connector 35"/>
              <p:cNvCxnSpPr/>
              <p:nvPr/>
            </p:nvCxnSpPr>
            <p:spPr>
              <a:xfrm>
                <a:off x="1524000" y="381000"/>
                <a:ext cx="533400" cy="457200"/>
              </a:xfrm>
              <a:prstGeom prst="straightConnector1">
                <a:avLst/>
              </a:prstGeom>
              <a:ln cmpd="dbl">
                <a:solidFill>
                  <a:srgbClr val="C00000"/>
                </a:solidFill>
                <a:headEnd type="non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4" name="Explosion 1 53"/>
          <p:cNvSpPr/>
          <p:nvPr/>
        </p:nvSpPr>
        <p:spPr>
          <a:xfrm>
            <a:off x="102472" y="197068"/>
            <a:ext cx="1066800" cy="1219200"/>
          </a:xfrm>
          <a:prstGeom prst="irregularSeal1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1" name="Group 60"/>
          <p:cNvGrpSpPr/>
          <p:nvPr/>
        </p:nvGrpSpPr>
        <p:grpSpPr>
          <a:xfrm>
            <a:off x="3962400" y="457200"/>
            <a:ext cx="762000" cy="914400"/>
            <a:chOff x="3962400" y="457200"/>
            <a:chExt cx="762000" cy="914400"/>
          </a:xfrm>
        </p:grpSpPr>
        <p:cxnSp>
          <p:nvCxnSpPr>
            <p:cNvPr id="56" name="Straight Arrow Connector 55"/>
            <p:cNvCxnSpPr/>
            <p:nvPr/>
          </p:nvCxnSpPr>
          <p:spPr>
            <a:xfrm rot="16200000" flipV="1">
              <a:off x="3657600" y="838200"/>
              <a:ext cx="762000" cy="152400"/>
            </a:xfrm>
            <a:prstGeom prst="straightConnector1">
              <a:avLst/>
            </a:prstGeom>
            <a:ln>
              <a:solidFill>
                <a:srgbClr val="C00000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/>
            <p:nvPr/>
          </p:nvCxnSpPr>
          <p:spPr>
            <a:xfrm rot="16200000" flipV="1">
              <a:off x="3810000" y="762000"/>
              <a:ext cx="762000" cy="152400"/>
            </a:xfrm>
            <a:prstGeom prst="straightConnector1">
              <a:avLst/>
            </a:prstGeom>
            <a:ln>
              <a:solidFill>
                <a:srgbClr val="C00000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/>
            <p:nvPr/>
          </p:nvCxnSpPr>
          <p:spPr>
            <a:xfrm rot="16200000" flipV="1">
              <a:off x="3962400" y="914400"/>
              <a:ext cx="762000" cy="152400"/>
            </a:xfrm>
            <a:prstGeom prst="straightConnector1">
              <a:avLst/>
            </a:prstGeom>
            <a:ln>
              <a:solidFill>
                <a:srgbClr val="C00000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/>
            <p:nvPr/>
          </p:nvCxnSpPr>
          <p:spPr>
            <a:xfrm rot="16200000" flipV="1">
              <a:off x="4114800" y="838200"/>
              <a:ext cx="762000" cy="152400"/>
            </a:xfrm>
            <a:prstGeom prst="straightConnector1">
              <a:avLst/>
            </a:prstGeom>
            <a:ln>
              <a:solidFill>
                <a:srgbClr val="C00000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/>
            <p:nvPr/>
          </p:nvCxnSpPr>
          <p:spPr>
            <a:xfrm rot="16200000" flipV="1">
              <a:off x="4267200" y="914400"/>
              <a:ext cx="762000" cy="152400"/>
            </a:xfrm>
            <a:prstGeom prst="straightConnector1">
              <a:avLst/>
            </a:prstGeom>
            <a:ln>
              <a:solidFill>
                <a:srgbClr val="C00000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2" name="Group 61"/>
          <p:cNvGrpSpPr/>
          <p:nvPr/>
        </p:nvGrpSpPr>
        <p:grpSpPr>
          <a:xfrm>
            <a:off x="1600200" y="1447800"/>
            <a:ext cx="1219200" cy="1447800"/>
            <a:chOff x="990600" y="381000"/>
            <a:chExt cx="1219200" cy="1447800"/>
          </a:xfrm>
        </p:grpSpPr>
        <p:cxnSp>
          <p:nvCxnSpPr>
            <p:cNvPr id="63" name="Straight Arrow Connector 62"/>
            <p:cNvCxnSpPr/>
            <p:nvPr/>
          </p:nvCxnSpPr>
          <p:spPr>
            <a:xfrm>
              <a:off x="1228935" y="823620"/>
              <a:ext cx="533400" cy="457200"/>
            </a:xfrm>
            <a:prstGeom prst="straightConnector1">
              <a:avLst/>
            </a:prstGeom>
            <a:ln cmpd="dbl">
              <a:solidFill>
                <a:srgbClr val="C00000"/>
              </a:solidFill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4" name="Group 63"/>
            <p:cNvGrpSpPr/>
            <p:nvPr/>
          </p:nvGrpSpPr>
          <p:grpSpPr>
            <a:xfrm>
              <a:off x="990600" y="381000"/>
              <a:ext cx="1219200" cy="1447800"/>
              <a:chOff x="990600" y="381000"/>
              <a:chExt cx="1219200" cy="1447800"/>
            </a:xfrm>
          </p:grpSpPr>
          <p:cxnSp>
            <p:nvCxnSpPr>
              <p:cNvPr id="65" name="Straight Arrow Connector 64"/>
              <p:cNvCxnSpPr/>
              <p:nvPr/>
            </p:nvCxnSpPr>
            <p:spPr>
              <a:xfrm>
                <a:off x="1219200" y="1277580"/>
                <a:ext cx="533400" cy="457200"/>
              </a:xfrm>
              <a:prstGeom prst="straightConnector1">
                <a:avLst/>
              </a:prstGeom>
              <a:ln cmpd="dbl">
                <a:solidFill>
                  <a:srgbClr val="C00000"/>
                </a:solidFill>
                <a:headEnd type="non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Arrow Connector 65"/>
              <p:cNvCxnSpPr/>
              <p:nvPr/>
            </p:nvCxnSpPr>
            <p:spPr>
              <a:xfrm>
                <a:off x="990600" y="1371600"/>
                <a:ext cx="533400" cy="457200"/>
              </a:xfrm>
              <a:prstGeom prst="straightConnector1">
                <a:avLst/>
              </a:prstGeom>
              <a:ln cmpd="dbl">
                <a:solidFill>
                  <a:srgbClr val="C00000"/>
                </a:solidFill>
                <a:headEnd type="non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Arrow Connector 66"/>
              <p:cNvCxnSpPr/>
              <p:nvPr/>
            </p:nvCxnSpPr>
            <p:spPr>
              <a:xfrm>
                <a:off x="1295400" y="1108838"/>
                <a:ext cx="533400" cy="457200"/>
              </a:xfrm>
              <a:prstGeom prst="straightConnector1">
                <a:avLst/>
              </a:prstGeom>
              <a:ln cmpd="dbl">
                <a:solidFill>
                  <a:srgbClr val="C00000"/>
                </a:solidFill>
                <a:headEnd type="non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Arrow Connector 67"/>
              <p:cNvCxnSpPr/>
              <p:nvPr/>
            </p:nvCxnSpPr>
            <p:spPr>
              <a:xfrm>
                <a:off x="1524000" y="851336"/>
                <a:ext cx="533400" cy="457200"/>
              </a:xfrm>
              <a:prstGeom prst="straightConnector1">
                <a:avLst/>
              </a:prstGeom>
              <a:ln cmpd="dbl">
                <a:solidFill>
                  <a:srgbClr val="C00000"/>
                </a:solidFill>
                <a:headEnd type="non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Arrow Connector 68"/>
              <p:cNvCxnSpPr/>
              <p:nvPr/>
            </p:nvCxnSpPr>
            <p:spPr>
              <a:xfrm>
                <a:off x="1676400" y="685800"/>
                <a:ext cx="533400" cy="457200"/>
              </a:xfrm>
              <a:prstGeom prst="straightConnector1">
                <a:avLst/>
              </a:prstGeom>
              <a:ln cmpd="dbl">
                <a:solidFill>
                  <a:srgbClr val="C00000"/>
                </a:solidFill>
                <a:headEnd type="non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Arrow Connector 69"/>
              <p:cNvCxnSpPr/>
              <p:nvPr/>
            </p:nvCxnSpPr>
            <p:spPr>
              <a:xfrm>
                <a:off x="1524000" y="381000"/>
                <a:ext cx="533400" cy="457200"/>
              </a:xfrm>
              <a:prstGeom prst="straightConnector1">
                <a:avLst/>
              </a:prstGeom>
              <a:ln cmpd="dbl">
                <a:solidFill>
                  <a:srgbClr val="C00000"/>
                </a:solidFill>
                <a:headEnd type="non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1" name="Group 70"/>
          <p:cNvGrpSpPr/>
          <p:nvPr/>
        </p:nvGrpSpPr>
        <p:grpSpPr>
          <a:xfrm>
            <a:off x="0" y="0"/>
            <a:ext cx="1219200" cy="1447800"/>
            <a:chOff x="990600" y="381000"/>
            <a:chExt cx="1219200" cy="1447800"/>
          </a:xfrm>
        </p:grpSpPr>
        <p:cxnSp>
          <p:nvCxnSpPr>
            <p:cNvPr id="72" name="Straight Arrow Connector 71"/>
            <p:cNvCxnSpPr/>
            <p:nvPr/>
          </p:nvCxnSpPr>
          <p:spPr>
            <a:xfrm>
              <a:off x="1228935" y="823620"/>
              <a:ext cx="533400" cy="457200"/>
            </a:xfrm>
            <a:prstGeom prst="straightConnector1">
              <a:avLst/>
            </a:prstGeom>
            <a:ln cmpd="dbl">
              <a:solidFill>
                <a:srgbClr val="C00000"/>
              </a:solidFill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3" name="Group 72"/>
            <p:cNvGrpSpPr/>
            <p:nvPr/>
          </p:nvGrpSpPr>
          <p:grpSpPr>
            <a:xfrm>
              <a:off x="990600" y="381000"/>
              <a:ext cx="1219200" cy="1447800"/>
              <a:chOff x="990600" y="381000"/>
              <a:chExt cx="1219200" cy="1447800"/>
            </a:xfrm>
          </p:grpSpPr>
          <p:cxnSp>
            <p:nvCxnSpPr>
              <p:cNvPr id="74" name="Straight Arrow Connector 73"/>
              <p:cNvCxnSpPr/>
              <p:nvPr/>
            </p:nvCxnSpPr>
            <p:spPr>
              <a:xfrm>
                <a:off x="1219200" y="1277580"/>
                <a:ext cx="533400" cy="457200"/>
              </a:xfrm>
              <a:prstGeom prst="straightConnector1">
                <a:avLst/>
              </a:prstGeom>
              <a:ln cmpd="dbl">
                <a:solidFill>
                  <a:srgbClr val="C00000"/>
                </a:solidFill>
                <a:headEnd type="non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Arrow Connector 74"/>
              <p:cNvCxnSpPr/>
              <p:nvPr/>
            </p:nvCxnSpPr>
            <p:spPr>
              <a:xfrm>
                <a:off x="990600" y="1371600"/>
                <a:ext cx="533400" cy="457200"/>
              </a:xfrm>
              <a:prstGeom prst="straightConnector1">
                <a:avLst/>
              </a:prstGeom>
              <a:ln cmpd="dbl">
                <a:solidFill>
                  <a:srgbClr val="C00000"/>
                </a:solidFill>
                <a:headEnd type="non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Arrow Connector 75"/>
              <p:cNvCxnSpPr/>
              <p:nvPr/>
            </p:nvCxnSpPr>
            <p:spPr>
              <a:xfrm>
                <a:off x="1295400" y="1108838"/>
                <a:ext cx="533400" cy="457200"/>
              </a:xfrm>
              <a:prstGeom prst="straightConnector1">
                <a:avLst/>
              </a:prstGeom>
              <a:ln cmpd="dbl">
                <a:solidFill>
                  <a:srgbClr val="C00000"/>
                </a:solidFill>
                <a:headEnd type="non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Arrow Connector 76"/>
              <p:cNvCxnSpPr/>
              <p:nvPr/>
            </p:nvCxnSpPr>
            <p:spPr>
              <a:xfrm>
                <a:off x="1524000" y="851336"/>
                <a:ext cx="533400" cy="457200"/>
              </a:xfrm>
              <a:prstGeom prst="straightConnector1">
                <a:avLst/>
              </a:prstGeom>
              <a:ln cmpd="dbl">
                <a:solidFill>
                  <a:srgbClr val="C00000"/>
                </a:solidFill>
                <a:headEnd type="non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Arrow Connector 77"/>
              <p:cNvCxnSpPr/>
              <p:nvPr/>
            </p:nvCxnSpPr>
            <p:spPr>
              <a:xfrm>
                <a:off x="1676400" y="685800"/>
                <a:ext cx="533400" cy="457200"/>
              </a:xfrm>
              <a:prstGeom prst="straightConnector1">
                <a:avLst/>
              </a:prstGeom>
              <a:ln cmpd="dbl">
                <a:solidFill>
                  <a:srgbClr val="C00000"/>
                </a:solidFill>
                <a:headEnd type="non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Arrow Connector 78"/>
              <p:cNvCxnSpPr/>
              <p:nvPr/>
            </p:nvCxnSpPr>
            <p:spPr>
              <a:xfrm>
                <a:off x="1524000" y="381000"/>
                <a:ext cx="533400" cy="457200"/>
              </a:xfrm>
              <a:prstGeom prst="straightConnector1">
                <a:avLst/>
              </a:prstGeom>
              <a:ln cmpd="dbl">
                <a:solidFill>
                  <a:srgbClr val="C00000"/>
                </a:solidFill>
                <a:headEnd type="non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0" name="Group 79"/>
          <p:cNvGrpSpPr/>
          <p:nvPr/>
        </p:nvGrpSpPr>
        <p:grpSpPr>
          <a:xfrm>
            <a:off x="4267200" y="1676400"/>
            <a:ext cx="762000" cy="914400"/>
            <a:chOff x="3962400" y="457200"/>
            <a:chExt cx="762000" cy="914400"/>
          </a:xfrm>
        </p:grpSpPr>
        <p:cxnSp>
          <p:nvCxnSpPr>
            <p:cNvPr id="81" name="Straight Arrow Connector 80"/>
            <p:cNvCxnSpPr/>
            <p:nvPr/>
          </p:nvCxnSpPr>
          <p:spPr>
            <a:xfrm rot="16200000" flipV="1">
              <a:off x="3657600" y="838200"/>
              <a:ext cx="762000" cy="152400"/>
            </a:xfrm>
            <a:prstGeom prst="straightConnector1">
              <a:avLst/>
            </a:prstGeom>
            <a:ln>
              <a:solidFill>
                <a:srgbClr val="C00000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Arrow Connector 81"/>
            <p:cNvCxnSpPr/>
            <p:nvPr/>
          </p:nvCxnSpPr>
          <p:spPr>
            <a:xfrm rot="16200000" flipV="1">
              <a:off x="3810000" y="762000"/>
              <a:ext cx="762000" cy="152400"/>
            </a:xfrm>
            <a:prstGeom prst="straightConnector1">
              <a:avLst/>
            </a:prstGeom>
            <a:ln>
              <a:solidFill>
                <a:srgbClr val="C00000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Arrow Connector 82"/>
            <p:cNvCxnSpPr/>
            <p:nvPr/>
          </p:nvCxnSpPr>
          <p:spPr>
            <a:xfrm rot="16200000" flipV="1">
              <a:off x="3962400" y="914400"/>
              <a:ext cx="762000" cy="152400"/>
            </a:xfrm>
            <a:prstGeom prst="straightConnector1">
              <a:avLst/>
            </a:prstGeom>
            <a:ln>
              <a:solidFill>
                <a:srgbClr val="C00000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Arrow Connector 83"/>
            <p:cNvCxnSpPr/>
            <p:nvPr/>
          </p:nvCxnSpPr>
          <p:spPr>
            <a:xfrm rot="16200000" flipV="1">
              <a:off x="4114800" y="838200"/>
              <a:ext cx="762000" cy="152400"/>
            </a:xfrm>
            <a:prstGeom prst="straightConnector1">
              <a:avLst/>
            </a:prstGeom>
            <a:ln>
              <a:solidFill>
                <a:srgbClr val="C00000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Arrow Connector 84"/>
            <p:cNvCxnSpPr/>
            <p:nvPr/>
          </p:nvCxnSpPr>
          <p:spPr>
            <a:xfrm rot="16200000" flipV="1">
              <a:off x="4267200" y="914400"/>
              <a:ext cx="762000" cy="152400"/>
            </a:xfrm>
            <a:prstGeom prst="straightConnector1">
              <a:avLst/>
            </a:prstGeom>
            <a:ln>
              <a:solidFill>
                <a:srgbClr val="C00000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6" name="TextBox 85"/>
          <p:cNvSpPr txBox="1"/>
          <p:nvPr/>
        </p:nvSpPr>
        <p:spPr>
          <a:xfrm>
            <a:off x="1066800" y="6019800"/>
            <a:ext cx="7391400" cy="646331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পৃথিবীর তাপমাত্রা বৃদ্ধি </a:t>
            </a:r>
            <a:r>
              <a:rPr lang="en-US" sz="3600" b="1" dirty="0" smtClean="0">
                <a:solidFill>
                  <a:srgbClr val="00B050"/>
                </a:solidFill>
              </a:rPr>
              <a:t>Global Warming </a:t>
            </a:r>
            <a:endParaRPr lang="en-US" sz="3600" b="1" dirty="0">
              <a:solidFill>
                <a:srgbClr val="00B050"/>
              </a:solidFill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228600" y="3124200"/>
            <a:ext cx="2133600" cy="954107"/>
          </a:xfrm>
          <a:prstGeom prst="rect">
            <a:avLst/>
          </a:prstGeom>
          <a:solidFill>
            <a:schemeClr val="bg1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Heat absorption</a:t>
            </a:r>
            <a:endParaRPr lang="en-US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6553200" y="304800"/>
            <a:ext cx="2133600" cy="954107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Heat emission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89" name="TextBox 88"/>
          <p:cNvSpPr txBox="1"/>
          <p:nvPr/>
        </p:nvSpPr>
        <p:spPr>
          <a:xfrm rot="2371399">
            <a:off x="1708324" y="727021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UV  Ray</a:t>
            </a:r>
            <a:endParaRPr lang="en-US" sz="2800" b="1" dirty="0"/>
          </a:p>
        </p:txBody>
      </p:sp>
      <p:sp>
        <p:nvSpPr>
          <p:cNvPr id="90" name="TextBox 89"/>
          <p:cNvSpPr txBox="1"/>
          <p:nvPr/>
        </p:nvSpPr>
        <p:spPr>
          <a:xfrm>
            <a:off x="4977985" y="189431"/>
            <a:ext cx="14705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UV  Free Ray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4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 0  L 0.25 0.33333  E" pathEditMode="relative" ptsTypes="">
                                      <p:cBhvr>
                                        <p:cTn id="26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2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64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 -3.33333E-6 L -0.025 -0.13333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-67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4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 0  L 0.25 0.33333  E" pathEditMode="relative" ptsTypes="">
                                      <p:cBhvr>
                                        <p:cTn id="32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" presetID="4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 0  L 0.25 0.33333  E" pathEditMode="relative" ptsTypes="">
                                      <p:cBhvr>
                                        <p:cTn id="34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5" presetID="64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3.33333E-6 -1.11111E-6 L -3.33333E-6 -0.31111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7001">
              <a:srgbClr val="E6E6E6"/>
            </a:gs>
            <a:gs pos="32001">
              <a:srgbClr val="7D8496"/>
            </a:gs>
            <a:gs pos="47000">
              <a:srgbClr val="E6E6E6"/>
            </a:gs>
            <a:gs pos="85001">
              <a:srgbClr val="7D8496"/>
            </a:gs>
            <a:gs pos="100000">
              <a:srgbClr val="E6E6E6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1981200" y="990600"/>
            <a:ext cx="1981200" cy="2133600"/>
            <a:chOff x="1600200" y="1066800"/>
            <a:chExt cx="1981200" cy="2133600"/>
          </a:xfrm>
        </p:grpSpPr>
        <p:cxnSp>
          <p:nvCxnSpPr>
            <p:cNvPr id="71" name="Straight Arrow Connector 70"/>
            <p:cNvCxnSpPr/>
            <p:nvPr/>
          </p:nvCxnSpPr>
          <p:spPr>
            <a:xfrm rot="16200000" flipH="1">
              <a:off x="1447800" y="1524000"/>
              <a:ext cx="1828800" cy="1524000"/>
            </a:xfrm>
            <a:prstGeom prst="straightConnector1">
              <a:avLst/>
            </a:prstGeom>
            <a:ln w="38100" cmpd="sng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3" name="Group 72"/>
            <p:cNvGrpSpPr/>
            <p:nvPr/>
          </p:nvGrpSpPr>
          <p:grpSpPr>
            <a:xfrm>
              <a:off x="1600200" y="1066800"/>
              <a:ext cx="1981200" cy="1981200"/>
              <a:chOff x="1600200" y="1066800"/>
              <a:chExt cx="1981200" cy="1981200"/>
            </a:xfrm>
          </p:grpSpPr>
          <p:cxnSp>
            <p:nvCxnSpPr>
              <p:cNvPr id="68" name="Straight Arrow Connector 67"/>
              <p:cNvCxnSpPr/>
              <p:nvPr/>
            </p:nvCxnSpPr>
            <p:spPr>
              <a:xfrm rot="16200000" flipH="1">
                <a:off x="1600200" y="1295400"/>
                <a:ext cx="1828800" cy="1524000"/>
              </a:xfrm>
              <a:prstGeom prst="straightConnector1">
                <a:avLst/>
              </a:prstGeom>
              <a:ln w="38100" cmpd="sng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Arrow Connector 68"/>
              <p:cNvCxnSpPr/>
              <p:nvPr/>
            </p:nvCxnSpPr>
            <p:spPr>
              <a:xfrm rot="16200000" flipH="1">
                <a:off x="1676400" y="1219200"/>
                <a:ext cx="1828800" cy="1524000"/>
              </a:xfrm>
              <a:prstGeom prst="straightConnector1">
                <a:avLst/>
              </a:prstGeom>
              <a:ln w="38100" cmpd="sng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Arrow Connector 69"/>
              <p:cNvCxnSpPr/>
              <p:nvPr/>
            </p:nvCxnSpPr>
            <p:spPr>
              <a:xfrm rot="16200000" flipH="1">
                <a:off x="1905000" y="1219200"/>
                <a:ext cx="1828800" cy="1524000"/>
              </a:xfrm>
              <a:prstGeom prst="straightConnector1">
                <a:avLst/>
              </a:prstGeom>
              <a:ln w="38100" cmpd="sng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Arrow Connector 71"/>
              <p:cNvCxnSpPr/>
              <p:nvPr/>
            </p:nvCxnSpPr>
            <p:spPr>
              <a:xfrm rot="16200000" flipH="1">
                <a:off x="1447800" y="1371600"/>
                <a:ext cx="1828800" cy="1524000"/>
              </a:xfrm>
              <a:prstGeom prst="straightConnector1">
                <a:avLst/>
              </a:prstGeom>
              <a:ln w="38100" cmpd="sng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5" name="Group 74"/>
          <p:cNvGrpSpPr/>
          <p:nvPr/>
        </p:nvGrpSpPr>
        <p:grpSpPr>
          <a:xfrm>
            <a:off x="1631732" y="420408"/>
            <a:ext cx="1219200" cy="1371600"/>
            <a:chOff x="1600200" y="1066800"/>
            <a:chExt cx="1981200" cy="2133600"/>
          </a:xfrm>
        </p:grpSpPr>
        <p:cxnSp>
          <p:nvCxnSpPr>
            <p:cNvPr id="76" name="Straight Arrow Connector 75"/>
            <p:cNvCxnSpPr/>
            <p:nvPr/>
          </p:nvCxnSpPr>
          <p:spPr>
            <a:xfrm rot="16200000" flipH="1">
              <a:off x="1447800" y="1524000"/>
              <a:ext cx="1828800" cy="1524000"/>
            </a:xfrm>
            <a:prstGeom prst="straightConnector1">
              <a:avLst/>
            </a:prstGeom>
            <a:ln w="38100" cmpd="sng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7" name="Group 76"/>
            <p:cNvGrpSpPr/>
            <p:nvPr/>
          </p:nvGrpSpPr>
          <p:grpSpPr>
            <a:xfrm>
              <a:off x="1600200" y="1066800"/>
              <a:ext cx="1981200" cy="1981200"/>
              <a:chOff x="1600200" y="1066800"/>
              <a:chExt cx="1981200" cy="1981200"/>
            </a:xfrm>
          </p:grpSpPr>
          <p:cxnSp>
            <p:nvCxnSpPr>
              <p:cNvPr id="78" name="Straight Arrow Connector 77"/>
              <p:cNvCxnSpPr/>
              <p:nvPr/>
            </p:nvCxnSpPr>
            <p:spPr>
              <a:xfrm rot="16200000" flipH="1">
                <a:off x="1600200" y="1295400"/>
                <a:ext cx="1828800" cy="1524000"/>
              </a:xfrm>
              <a:prstGeom prst="straightConnector1">
                <a:avLst/>
              </a:prstGeom>
              <a:ln w="38100" cmpd="sng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Arrow Connector 78"/>
              <p:cNvCxnSpPr/>
              <p:nvPr/>
            </p:nvCxnSpPr>
            <p:spPr>
              <a:xfrm rot="16200000" flipH="1">
                <a:off x="1676400" y="1219200"/>
                <a:ext cx="1828800" cy="1524000"/>
              </a:xfrm>
              <a:prstGeom prst="straightConnector1">
                <a:avLst/>
              </a:prstGeom>
              <a:ln w="38100" cmpd="sng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Arrow Connector 79"/>
              <p:cNvCxnSpPr/>
              <p:nvPr/>
            </p:nvCxnSpPr>
            <p:spPr>
              <a:xfrm rot="16200000" flipH="1">
                <a:off x="1905000" y="1219200"/>
                <a:ext cx="1828800" cy="1524000"/>
              </a:xfrm>
              <a:prstGeom prst="straightConnector1">
                <a:avLst/>
              </a:prstGeom>
              <a:ln w="38100" cmpd="sng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Arrow Connector 80"/>
              <p:cNvCxnSpPr/>
              <p:nvPr/>
            </p:nvCxnSpPr>
            <p:spPr>
              <a:xfrm rot="16200000" flipH="1">
                <a:off x="1447800" y="1371600"/>
                <a:ext cx="1828800" cy="1524000"/>
              </a:xfrm>
              <a:prstGeom prst="straightConnector1">
                <a:avLst/>
              </a:prstGeom>
              <a:ln w="38100" cmpd="sng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3" name="Group 82"/>
          <p:cNvGrpSpPr/>
          <p:nvPr/>
        </p:nvGrpSpPr>
        <p:grpSpPr>
          <a:xfrm>
            <a:off x="5257800" y="457200"/>
            <a:ext cx="1295400" cy="3124200"/>
            <a:chOff x="5257800" y="838200"/>
            <a:chExt cx="1295400" cy="3124200"/>
          </a:xfrm>
        </p:grpSpPr>
        <p:cxnSp>
          <p:nvCxnSpPr>
            <p:cNvPr id="84" name="Straight Arrow Connector 83"/>
            <p:cNvCxnSpPr/>
            <p:nvPr/>
          </p:nvCxnSpPr>
          <p:spPr>
            <a:xfrm rot="5400000" flipH="1" flipV="1">
              <a:off x="4381500" y="1714500"/>
              <a:ext cx="2895600" cy="1143000"/>
            </a:xfrm>
            <a:prstGeom prst="straightConnector1">
              <a:avLst/>
            </a:prstGeom>
            <a:ln w="79375" cmpd="thickThin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Arrow Connector 84"/>
            <p:cNvCxnSpPr/>
            <p:nvPr/>
          </p:nvCxnSpPr>
          <p:spPr>
            <a:xfrm rot="5400000" flipH="1" flipV="1">
              <a:off x="4533900" y="1943100"/>
              <a:ext cx="2895600" cy="1143000"/>
            </a:xfrm>
            <a:prstGeom prst="straightConnector1">
              <a:avLst/>
            </a:prstGeom>
            <a:ln w="79375" cmpd="thickThin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6" name="Group 85"/>
          <p:cNvGrpSpPr/>
          <p:nvPr/>
        </p:nvGrpSpPr>
        <p:grpSpPr>
          <a:xfrm>
            <a:off x="3414756" y="2514600"/>
            <a:ext cx="4052844" cy="2728762"/>
            <a:chOff x="3414756" y="2514600"/>
            <a:chExt cx="4052844" cy="2728762"/>
          </a:xfrm>
        </p:grpSpPr>
        <p:sp>
          <p:nvSpPr>
            <p:cNvPr id="2" name="Rectangle 1"/>
            <p:cNvSpPr/>
            <p:nvPr/>
          </p:nvSpPr>
          <p:spPr>
            <a:xfrm>
              <a:off x="3466032" y="3573047"/>
              <a:ext cx="2292409" cy="1670315"/>
            </a:xfrm>
            <a:prstGeom prst="rect">
              <a:avLst/>
            </a:prstGeom>
            <a:noFill/>
            <a:ln w="63500" cmpd="sng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Isosceles Triangle 4"/>
            <p:cNvSpPr/>
            <p:nvPr/>
          </p:nvSpPr>
          <p:spPr>
            <a:xfrm>
              <a:off x="3414756" y="2515180"/>
              <a:ext cx="2380005" cy="1113544"/>
            </a:xfrm>
            <a:prstGeom prst="triangle">
              <a:avLst/>
            </a:prstGeom>
            <a:noFill/>
            <a:ln w="63500" cmpd="sng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Connector 6"/>
            <p:cNvCxnSpPr>
              <a:stCxn id="5" idx="0"/>
            </p:cNvCxnSpPr>
            <p:nvPr/>
          </p:nvCxnSpPr>
          <p:spPr>
            <a:xfrm rot="5400000" flipH="1" flipV="1">
              <a:off x="5416674" y="1703329"/>
              <a:ext cx="1160" cy="1623701"/>
            </a:xfrm>
            <a:prstGeom prst="line">
              <a:avLst/>
            </a:prstGeom>
            <a:ln w="63500" cmpd="sng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6288118" y="2455522"/>
              <a:ext cx="1057866" cy="1177183"/>
            </a:xfrm>
            <a:prstGeom prst="line">
              <a:avLst/>
            </a:prstGeom>
            <a:ln w="63500" cmpd="sng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>
              <a:stCxn id="5" idx="4"/>
            </p:cNvCxnSpPr>
            <p:nvPr/>
          </p:nvCxnSpPr>
          <p:spPr>
            <a:xfrm rot="5400000" flipH="1" flipV="1">
              <a:off x="6572363" y="2795444"/>
              <a:ext cx="55677" cy="1610882"/>
            </a:xfrm>
            <a:prstGeom prst="line">
              <a:avLst/>
            </a:prstGeom>
            <a:ln w="63500" cmpd="sng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16200000" flipH="1">
              <a:off x="6602077" y="4377839"/>
              <a:ext cx="1669735" cy="61311"/>
            </a:xfrm>
            <a:prstGeom prst="line">
              <a:avLst/>
            </a:prstGeom>
            <a:ln w="63500" cmpd="sng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V="1">
              <a:off x="5732804" y="5187685"/>
              <a:ext cx="1734796" cy="55677"/>
            </a:xfrm>
            <a:prstGeom prst="line">
              <a:avLst/>
            </a:prstGeom>
            <a:ln w="63500" cmpd="sng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5400000">
              <a:off x="3009903" y="4074108"/>
              <a:ext cx="2227667" cy="646"/>
            </a:xfrm>
            <a:prstGeom prst="line">
              <a:avLst/>
            </a:prstGeom>
            <a:ln w="63500" cmpd="sng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5400000">
              <a:off x="3668346" y="3990560"/>
              <a:ext cx="2394119" cy="1291"/>
            </a:xfrm>
            <a:prstGeom prst="line">
              <a:avLst/>
            </a:prstGeom>
            <a:ln w="63500" cmpd="sng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10800000">
              <a:off x="3440394" y="4797945"/>
              <a:ext cx="2292409" cy="1160"/>
            </a:xfrm>
            <a:prstGeom prst="line">
              <a:avLst/>
            </a:prstGeom>
            <a:ln w="63500" cmpd="sng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0800000">
              <a:off x="3440394" y="4129818"/>
              <a:ext cx="2292409" cy="55677"/>
            </a:xfrm>
            <a:prstGeom prst="line">
              <a:avLst/>
            </a:prstGeom>
            <a:ln w="63500" cmpd="sng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5792462" y="2455522"/>
              <a:ext cx="1057866" cy="1177183"/>
            </a:xfrm>
            <a:prstGeom prst="line">
              <a:avLst/>
            </a:prstGeom>
            <a:ln w="63500" cmpd="sng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5296806" y="2455522"/>
              <a:ext cx="1057866" cy="1177183"/>
            </a:xfrm>
            <a:prstGeom prst="line">
              <a:avLst/>
            </a:prstGeom>
            <a:ln w="63500" cmpd="sng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flipV="1">
              <a:off x="5113234" y="2904920"/>
              <a:ext cx="1548925" cy="55677"/>
            </a:xfrm>
            <a:prstGeom prst="line">
              <a:avLst/>
            </a:prstGeom>
            <a:ln w="63500" cmpd="sng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flipV="1">
              <a:off x="5484976" y="3238984"/>
              <a:ext cx="1548925" cy="55677"/>
            </a:xfrm>
            <a:prstGeom prst="line">
              <a:avLst/>
            </a:prstGeom>
            <a:ln w="63500" cmpd="sng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flipV="1">
              <a:off x="3874093" y="3127629"/>
              <a:ext cx="1301097" cy="55677"/>
            </a:xfrm>
            <a:prstGeom prst="line">
              <a:avLst/>
            </a:prstGeom>
            <a:ln w="63500" cmpd="sng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5637990" y="4349387"/>
              <a:ext cx="1614638" cy="61957"/>
            </a:xfrm>
            <a:prstGeom prst="line">
              <a:avLst/>
            </a:prstGeom>
            <a:ln w="63500" cmpd="sng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6195603" y="4349387"/>
              <a:ext cx="1614638" cy="61957"/>
            </a:xfrm>
            <a:prstGeom prst="line">
              <a:avLst/>
            </a:prstGeom>
            <a:ln w="63500" cmpd="sng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flipV="1">
              <a:off x="5732804" y="4129818"/>
              <a:ext cx="1672839" cy="55677"/>
            </a:xfrm>
            <a:prstGeom prst="line">
              <a:avLst/>
            </a:prstGeom>
            <a:ln w="63500" cmpd="sng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flipV="1">
              <a:off x="5794761" y="4742267"/>
              <a:ext cx="1672839" cy="55677"/>
            </a:xfrm>
            <a:prstGeom prst="line">
              <a:avLst/>
            </a:prstGeom>
            <a:ln w="63500" cmpd="sng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7" name="Explosion 1 86"/>
          <p:cNvSpPr/>
          <p:nvPr/>
        </p:nvSpPr>
        <p:spPr>
          <a:xfrm>
            <a:off x="1093086" y="-110362"/>
            <a:ext cx="1219200" cy="1219200"/>
          </a:xfrm>
          <a:prstGeom prst="irregularSeal1">
            <a:avLst/>
          </a:prstGeom>
          <a:solidFill>
            <a:schemeClr val="accent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TextBox 88"/>
          <p:cNvSpPr txBox="1"/>
          <p:nvPr/>
        </p:nvSpPr>
        <p:spPr>
          <a:xfrm>
            <a:off x="1981200" y="5221008"/>
            <a:ext cx="5638800" cy="16312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bn-BD" sz="6000" b="1" dirty="0" smtClean="0">
                <a:latin typeface="NikoshBAN" pitchFamily="2" charset="0"/>
                <a:cs typeface="NikoshBAN" pitchFamily="2" charset="0"/>
              </a:rPr>
              <a:t>গ্রীন হাউজ প্রভাব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(সু্যের রশ্মীর শোষন ও বিকিরন)</a:t>
            </a:r>
            <a:endParaRPr lang="bn-BD" sz="60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685800" y="3276600"/>
            <a:ext cx="2133600" cy="95410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Heat absorption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6629400" y="1295400"/>
            <a:ext cx="2133600" cy="95410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Heat emission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 rot="3031319">
            <a:off x="2550383" y="1058640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UV  Ray</a:t>
            </a:r>
            <a:endParaRPr lang="en-US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046184" y="489371"/>
            <a:ext cx="1869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UV  Free Ray</a:t>
            </a:r>
            <a:endParaRPr lang="en-US" sz="2400" b="1" dirty="0"/>
          </a:p>
        </p:txBody>
      </p:sp>
      <p:sp>
        <p:nvSpPr>
          <p:cNvPr id="48" name="Cloud Callout 47"/>
          <p:cNvSpPr/>
          <p:nvPr/>
        </p:nvSpPr>
        <p:spPr>
          <a:xfrm>
            <a:off x="3124200" y="0"/>
            <a:ext cx="3733800" cy="609600"/>
          </a:xfrm>
          <a:prstGeom prst="cloudCallou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Cloud Callout 50"/>
          <p:cNvSpPr/>
          <p:nvPr/>
        </p:nvSpPr>
        <p:spPr>
          <a:xfrm>
            <a:off x="4191000" y="0"/>
            <a:ext cx="3733800" cy="609600"/>
          </a:xfrm>
          <a:prstGeom prst="cloudCallou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repeatCount="indefinite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16667 -0.23333 L 0.16667 0.2111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700" y="22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9" presetClass="path" presetSubtype="0" repeatCount="indefinite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8334 -0.12222 L 0.175 0.2777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00" y="20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path" presetSubtype="0" repeatCount="indefinite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5416 0.20556 L 0.0625 -0.18333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00" y="-19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lobal temperature change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1219200"/>
            <a:ext cx="4762500" cy="3157537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4" name="TextBox 3"/>
          <p:cNvSpPr txBox="1"/>
          <p:nvPr/>
        </p:nvSpPr>
        <p:spPr>
          <a:xfrm>
            <a:off x="1752600" y="5105400"/>
            <a:ext cx="5943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২০৩০ খ্রী: এর মধ্যে পৃথিবীর তাপমাত্রা </a:t>
            </a:r>
          </a:p>
          <a:p>
            <a:r>
              <a:rPr lang="bn-BD" sz="36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4</a:t>
            </a:r>
            <a:r>
              <a:rPr lang="bn-BD" sz="36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ডিগ্রী সেন্টিগ্রেড </a:t>
            </a:r>
            <a:r>
              <a:rPr lang="bn-BD" sz="44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বৃদ্ধি </a:t>
            </a:r>
            <a:endParaRPr lang="en-US" sz="2000" b="1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715000" y="1371600"/>
            <a:ext cx="3048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6019800" y="14478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943600" y="16002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925204" y="17526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6019800" y="19050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943600" y="20574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956736" y="22098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6019800" y="2360612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5638800" y="1905000"/>
            <a:ext cx="381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4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715000" y="1371600"/>
            <a:ext cx="304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6"/>
          <p:cNvGrpSpPr/>
          <p:nvPr/>
        </p:nvGrpSpPr>
        <p:grpSpPr>
          <a:xfrm>
            <a:off x="914400" y="685800"/>
            <a:ext cx="7010400" cy="4876800"/>
            <a:chOff x="914400" y="685800"/>
            <a:chExt cx="7010400" cy="4876800"/>
          </a:xfrm>
        </p:grpSpPr>
        <p:sp>
          <p:nvSpPr>
            <p:cNvPr id="6" name="Rectangle 5"/>
            <p:cNvSpPr/>
            <p:nvPr/>
          </p:nvSpPr>
          <p:spPr>
            <a:xfrm>
              <a:off x="914400" y="685800"/>
              <a:ext cx="7010400" cy="48006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 7"/>
            <p:cNvCxnSpPr/>
            <p:nvPr/>
          </p:nvCxnSpPr>
          <p:spPr>
            <a:xfrm rot="5400000">
              <a:off x="-951706" y="3086100"/>
              <a:ext cx="4799806" cy="79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-265906" y="3085306"/>
              <a:ext cx="48006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305594" y="3123406"/>
              <a:ext cx="48768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1029494" y="3085306"/>
              <a:ext cx="48006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5400000">
              <a:off x="1639094" y="3085306"/>
              <a:ext cx="48006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>
              <a:off x="2362994" y="3047206"/>
              <a:ext cx="47244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>
              <a:off x="2934494" y="3085306"/>
              <a:ext cx="48006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3620294" y="3085306"/>
              <a:ext cx="48006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5400000">
              <a:off x="4306094" y="3085306"/>
              <a:ext cx="48006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>
              <a:off x="4915694" y="3085306"/>
              <a:ext cx="48006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V="1">
              <a:off x="914400" y="1143000"/>
              <a:ext cx="7010400" cy="76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V="1">
              <a:off x="914400" y="1676400"/>
              <a:ext cx="7010400" cy="76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V="1">
              <a:off x="914400" y="2209800"/>
              <a:ext cx="7010400" cy="76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V="1">
              <a:off x="914400" y="2743200"/>
              <a:ext cx="7010400" cy="76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V="1">
              <a:off x="914400" y="3276600"/>
              <a:ext cx="7010400" cy="76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V="1">
              <a:off x="914400" y="3810000"/>
              <a:ext cx="7010400" cy="76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flipV="1">
              <a:off x="914400" y="4343400"/>
              <a:ext cx="7010400" cy="76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V="1">
              <a:off x="914400" y="4953000"/>
              <a:ext cx="7010400" cy="76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Freeform 39"/>
          <p:cNvSpPr/>
          <p:nvPr/>
        </p:nvSpPr>
        <p:spPr>
          <a:xfrm>
            <a:off x="1143000" y="1135110"/>
            <a:ext cx="6455993" cy="4046490"/>
          </a:xfrm>
          <a:custGeom>
            <a:avLst/>
            <a:gdLst>
              <a:gd name="connsiteX0" fmla="*/ 5985536 w 5985536"/>
              <a:gd name="connsiteY0" fmla="*/ 0 h 3670684"/>
              <a:gd name="connsiteX1" fmla="*/ 5843646 w 5985536"/>
              <a:gd name="connsiteY1" fmla="*/ 110359 h 3670684"/>
              <a:gd name="connsiteX2" fmla="*/ 5812115 w 5985536"/>
              <a:gd name="connsiteY2" fmla="*/ 157655 h 3670684"/>
              <a:gd name="connsiteX3" fmla="*/ 5764819 w 5985536"/>
              <a:gd name="connsiteY3" fmla="*/ 252248 h 3670684"/>
              <a:gd name="connsiteX4" fmla="*/ 5670225 w 5985536"/>
              <a:gd name="connsiteY4" fmla="*/ 299545 h 3670684"/>
              <a:gd name="connsiteX5" fmla="*/ 5622929 w 5985536"/>
              <a:gd name="connsiteY5" fmla="*/ 331076 h 3670684"/>
              <a:gd name="connsiteX6" fmla="*/ 5591398 w 5985536"/>
              <a:gd name="connsiteY6" fmla="*/ 378372 h 3670684"/>
              <a:gd name="connsiteX7" fmla="*/ 5575632 w 5985536"/>
              <a:gd name="connsiteY7" fmla="*/ 425669 h 3670684"/>
              <a:gd name="connsiteX8" fmla="*/ 5481039 w 5985536"/>
              <a:gd name="connsiteY8" fmla="*/ 504497 h 3670684"/>
              <a:gd name="connsiteX9" fmla="*/ 5433743 w 5985536"/>
              <a:gd name="connsiteY9" fmla="*/ 599090 h 3670684"/>
              <a:gd name="connsiteX10" fmla="*/ 5386446 w 5985536"/>
              <a:gd name="connsiteY10" fmla="*/ 614855 h 3670684"/>
              <a:gd name="connsiteX11" fmla="*/ 5291853 w 5985536"/>
              <a:gd name="connsiteY11" fmla="*/ 662152 h 3670684"/>
              <a:gd name="connsiteX12" fmla="*/ 5213025 w 5985536"/>
              <a:gd name="connsiteY12" fmla="*/ 725214 h 3670684"/>
              <a:gd name="connsiteX13" fmla="*/ 5165729 w 5985536"/>
              <a:gd name="connsiteY13" fmla="*/ 756745 h 3670684"/>
              <a:gd name="connsiteX14" fmla="*/ 5118432 w 5985536"/>
              <a:gd name="connsiteY14" fmla="*/ 851338 h 3670684"/>
              <a:gd name="connsiteX15" fmla="*/ 5086901 w 5985536"/>
              <a:gd name="connsiteY15" fmla="*/ 898634 h 3670684"/>
              <a:gd name="connsiteX16" fmla="*/ 5039605 w 5985536"/>
              <a:gd name="connsiteY16" fmla="*/ 993228 h 3670684"/>
              <a:gd name="connsiteX17" fmla="*/ 4976543 w 5985536"/>
              <a:gd name="connsiteY17" fmla="*/ 1024759 h 3670684"/>
              <a:gd name="connsiteX18" fmla="*/ 4945012 w 5985536"/>
              <a:gd name="connsiteY18" fmla="*/ 1087821 h 3670684"/>
              <a:gd name="connsiteX19" fmla="*/ 4913481 w 5985536"/>
              <a:gd name="connsiteY19" fmla="*/ 1135117 h 3670684"/>
              <a:gd name="connsiteX20" fmla="*/ 4897715 w 5985536"/>
              <a:gd name="connsiteY20" fmla="*/ 1198179 h 3670684"/>
              <a:gd name="connsiteX21" fmla="*/ 4834653 w 5985536"/>
              <a:gd name="connsiteY21" fmla="*/ 1213945 h 3670684"/>
              <a:gd name="connsiteX22" fmla="*/ 4787357 w 5985536"/>
              <a:gd name="connsiteY22" fmla="*/ 1229710 h 3670684"/>
              <a:gd name="connsiteX23" fmla="*/ 4708529 w 5985536"/>
              <a:gd name="connsiteY23" fmla="*/ 1277007 h 3670684"/>
              <a:gd name="connsiteX24" fmla="*/ 4661232 w 5985536"/>
              <a:gd name="connsiteY24" fmla="*/ 1308538 h 3670684"/>
              <a:gd name="connsiteX25" fmla="*/ 4550874 w 5985536"/>
              <a:gd name="connsiteY25" fmla="*/ 1340069 h 3670684"/>
              <a:gd name="connsiteX26" fmla="*/ 4503577 w 5985536"/>
              <a:gd name="connsiteY26" fmla="*/ 1355834 h 3670684"/>
              <a:gd name="connsiteX27" fmla="*/ 4440515 w 5985536"/>
              <a:gd name="connsiteY27" fmla="*/ 1450428 h 3670684"/>
              <a:gd name="connsiteX28" fmla="*/ 4408984 w 5985536"/>
              <a:gd name="connsiteY28" fmla="*/ 1497724 h 3670684"/>
              <a:gd name="connsiteX29" fmla="*/ 4267094 w 5985536"/>
              <a:gd name="connsiteY29" fmla="*/ 1592317 h 3670684"/>
              <a:gd name="connsiteX30" fmla="*/ 4219798 w 5985536"/>
              <a:gd name="connsiteY30" fmla="*/ 1623848 h 3670684"/>
              <a:gd name="connsiteX31" fmla="*/ 4156736 w 5985536"/>
              <a:gd name="connsiteY31" fmla="*/ 1639614 h 3670684"/>
              <a:gd name="connsiteX32" fmla="*/ 4109439 w 5985536"/>
              <a:gd name="connsiteY32" fmla="*/ 1671145 h 3670684"/>
              <a:gd name="connsiteX33" fmla="*/ 4077908 w 5985536"/>
              <a:gd name="connsiteY33" fmla="*/ 1718441 h 3670684"/>
              <a:gd name="connsiteX34" fmla="*/ 4030612 w 5985536"/>
              <a:gd name="connsiteY34" fmla="*/ 1734207 h 3670684"/>
              <a:gd name="connsiteX35" fmla="*/ 3920253 w 5985536"/>
              <a:gd name="connsiteY35" fmla="*/ 1765738 h 3670684"/>
              <a:gd name="connsiteX36" fmla="*/ 3841425 w 5985536"/>
              <a:gd name="connsiteY36" fmla="*/ 1828800 h 3670684"/>
              <a:gd name="connsiteX37" fmla="*/ 3746832 w 5985536"/>
              <a:gd name="connsiteY37" fmla="*/ 1891862 h 3670684"/>
              <a:gd name="connsiteX38" fmla="*/ 3715301 w 5985536"/>
              <a:gd name="connsiteY38" fmla="*/ 1954924 h 3670684"/>
              <a:gd name="connsiteX39" fmla="*/ 3557646 w 5985536"/>
              <a:gd name="connsiteY39" fmla="*/ 2033752 h 3670684"/>
              <a:gd name="connsiteX40" fmla="*/ 3494584 w 5985536"/>
              <a:gd name="connsiteY40" fmla="*/ 2049517 h 3670684"/>
              <a:gd name="connsiteX41" fmla="*/ 3431522 w 5985536"/>
              <a:gd name="connsiteY41" fmla="*/ 2081048 h 3670684"/>
              <a:gd name="connsiteX42" fmla="*/ 3368460 w 5985536"/>
              <a:gd name="connsiteY42" fmla="*/ 2128345 h 3670684"/>
              <a:gd name="connsiteX43" fmla="*/ 3321163 w 5985536"/>
              <a:gd name="connsiteY43" fmla="*/ 2144110 h 3670684"/>
              <a:gd name="connsiteX44" fmla="*/ 3179274 w 5985536"/>
              <a:gd name="connsiteY44" fmla="*/ 2222938 h 3670684"/>
              <a:gd name="connsiteX45" fmla="*/ 3116212 w 5985536"/>
              <a:gd name="connsiteY45" fmla="*/ 2254469 h 3670684"/>
              <a:gd name="connsiteX46" fmla="*/ 2974322 w 5985536"/>
              <a:gd name="connsiteY46" fmla="*/ 2333297 h 3670684"/>
              <a:gd name="connsiteX47" fmla="*/ 2927025 w 5985536"/>
              <a:gd name="connsiteY47" fmla="*/ 2380593 h 3670684"/>
              <a:gd name="connsiteX48" fmla="*/ 2848198 w 5985536"/>
              <a:gd name="connsiteY48" fmla="*/ 2412124 h 3670684"/>
              <a:gd name="connsiteX49" fmla="*/ 2722074 w 5985536"/>
              <a:gd name="connsiteY49" fmla="*/ 2443655 h 3670684"/>
              <a:gd name="connsiteX50" fmla="*/ 2690543 w 5985536"/>
              <a:gd name="connsiteY50" fmla="*/ 2490952 h 3670684"/>
              <a:gd name="connsiteX51" fmla="*/ 2580184 w 5985536"/>
              <a:gd name="connsiteY51" fmla="*/ 2585545 h 3670684"/>
              <a:gd name="connsiteX52" fmla="*/ 2517122 w 5985536"/>
              <a:gd name="connsiteY52" fmla="*/ 2617076 h 3670684"/>
              <a:gd name="connsiteX53" fmla="*/ 2422529 w 5985536"/>
              <a:gd name="connsiteY53" fmla="*/ 2632841 h 3670684"/>
              <a:gd name="connsiteX54" fmla="*/ 2249108 w 5985536"/>
              <a:gd name="connsiteY54" fmla="*/ 2664372 h 3670684"/>
              <a:gd name="connsiteX55" fmla="*/ 2154515 w 5985536"/>
              <a:gd name="connsiteY55" fmla="*/ 2695903 h 3670684"/>
              <a:gd name="connsiteX56" fmla="*/ 2028391 w 5985536"/>
              <a:gd name="connsiteY56" fmla="*/ 2727434 h 3670684"/>
              <a:gd name="connsiteX57" fmla="*/ 1933798 w 5985536"/>
              <a:gd name="connsiteY57" fmla="*/ 2758966 h 3670684"/>
              <a:gd name="connsiteX58" fmla="*/ 1886501 w 5985536"/>
              <a:gd name="connsiteY58" fmla="*/ 2774731 h 3670684"/>
              <a:gd name="connsiteX59" fmla="*/ 1776143 w 5985536"/>
              <a:gd name="connsiteY59" fmla="*/ 2822028 h 3670684"/>
              <a:gd name="connsiteX60" fmla="*/ 1697315 w 5985536"/>
              <a:gd name="connsiteY60" fmla="*/ 2853559 h 3670684"/>
              <a:gd name="connsiteX61" fmla="*/ 1555425 w 5985536"/>
              <a:gd name="connsiteY61" fmla="*/ 2916621 h 3670684"/>
              <a:gd name="connsiteX62" fmla="*/ 1523894 w 5985536"/>
              <a:gd name="connsiteY62" fmla="*/ 2979683 h 3670684"/>
              <a:gd name="connsiteX63" fmla="*/ 1413536 w 5985536"/>
              <a:gd name="connsiteY63" fmla="*/ 3026979 h 3670684"/>
              <a:gd name="connsiteX64" fmla="*/ 1366239 w 5985536"/>
              <a:gd name="connsiteY64" fmla="*/ 3042745 h 3670684"/>
              <a:gd name="connsiteX65" fmla="*/ 1303177 w 5985536"/>
              <a:gd name="connsiteY65" fmla="*/ 3105807 h 3670684"/>
              <a:gd name="connsiteX66" fmla="*/ 1255881 w 5985536"/>
              <a:gd name="connsiteY66" fmla="*/ 3121572 h 3670684"/>
              <a:gd name="connsiteX67" fmla="*/ 1145522 w 5985536"/>
              <a:gd name="connsiteY67" fmla="*/ 3153103 h 3670684"/>
              <a:gd name="connsiteX68" fmla="*/ 1035163 w 5985536"/>
              <a:gd name="connsiteY68" fmla="*/ 3200400 h 3670684"/>
              <a:gd name="connsiteX69" fmla="*/ 940570 w 5985536"/>
              <a:gd name="connsiteY69" fmla="*/ 3231931 h 3670684"/>
              <a:gd name="connsiteX70" fmla="*/ 751384 w 5985536"/>
              <a:gd name="connsiteY70" fmla="*/ 3358055 h 3670684"/>
              <a:gd name="connsiteX71" fmla="*/ 704088 w 5985536"/>
              <a:gd name="connsiteY71" fmla="*/ 3389586 h 3670684"/>
              <a:gd name="connsiteX72" fmla="*/ 546432 w 5985536"/>
              <a:gd name="connsiteY72" fmla="*/ 3436883 h 3670684"/>
              <a:gd name="connsiteX73" fmla="*/ 499136 w 5985536"/>
              <a:gd name="connsiteY73" fmla="*/ 3468414 h 3670684"/>
              <a:gd name="connsiteX74" fmla="*/ 451839 w 5985536"/>
              <a:gd name="connsiteY74" fmla="*/ 3515710 h 3670684"/>
              <a:gd name="connsiteX75" fmla="*/ 388777 w 5985536"/>
              <a:gd name="connsiteY75" fmla="*/ 3531476 h 3670684"/>
              <a:gd name="connsiteX76" fmla="*/ 183825 w 5985536"/>
              <a:gd name="connsiteY76" fmla="*/ 3547241 h 3670684"/>
              <a:gd name="connsiteX77" fmla="*/ 136529 w 5985536"/>
              <a:gd name="connsiteY77" fmla="*/ 3563007 h 3670684"/>
              <a:gd name="connsiteX78" fmla="*/ 120763 w 5985536"/>
              <a:gd name="connsiteY78" fmla="*/ 3610303 h 3670684"/>
              <a:gd name="connsiteX79" fmla="*/ 10405 w 5985536"/>
              <a:gd name="connsiteY79" fmla="*/ 3594538 h 36706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5985536" h="3670684">
                <a:moveTo>
                  <a:pt x="5985536" y="0"/>
                </a:moveTo>
                <a:cubicBezTo>
                  <a:pt x="5919615" y="43947"/>
                  <a:pt x="5889955" y="54789"/>
                  <a:pt x="5843646" y="110359"/>
                </a:cubicBezTo>
                <a:cubicBezTo>
                  <a:pt x="5831516" y="124915"/>
                  <a:pt x="5822625" y="141890"/>
                  <a:pt x="5812115" y="157655"/>
                </a:cubicBezTo>
                <a:cubicBezTo>
                  <a:pt x="5799293" y="196123"/>
                  <a:pt x="5795382" y="221686"/>
                  <a:pt x="5764819" y="252248"/>
                </a:cubicBezTo>
                <a:cubicBezTo>
                  <a:pt x="5719637" y="297429"/>
                  <a:pt x="5721515" y="273900"/>
                  <a:pt x="5670225" y="299545"/>
                </a:cubicBezTo>
                <a:cubicBezTo>
                  <a:pt x="5653278" y="308019"/>
                  <a:pt x="5638694" y="320566"/>
                  <a:pt x="5622929" y="331076"/>
                </a:cubicBezTo>
                <a:cubicBezTo>
                  <a:pt x="5612419" y="346841"/>
                  <a:pt x="5599872" y="361425"/>
                  <a:pt x="5591398" y="378372"/>
                </a:cubicBezTo>
                <a:cubicBezTo>
                  <a:pt x="5583966" y="393236"/>
                  <a:pt x="5584850" y="411842"/>
                  <a:pt x="5575632" y="425669"/>
                </a:cubicBezTo>
                <a:cubicBezTo>
                  <a:pt x="5551353" y="462088"/>
                  <a:pt x="5515940" y="481230"/>
                  <a:pt x="5481039" y="504497"/>
                </a:cubicBezTo>
                <a:cubicBezTo>
                  <a:pt x="5470654" y="535654"/>
                  <a:pt x="5461526" y="576863"/>
                  <a:pt x="5433743" y="599090"/>
                </a:cubicBezTo>
                <a:cubicBezTo>
                  <a:pt x="5420766" y="609471"/>
                  <a:pt x="5402212" y="609600"/>
                  <a:pt x="5386446" y="614855"/>
                </a:cubicBezTo>
                <a:cubicBezTo>
                  <a:pt x="5250904" y="705217"/>
                  <a:pt x="5422396" y="596880"/>
                  <a:pt x="5291853" y="662152"/>
                </a:cubicBezTo>
                <a:cubicBezTo>
                  <a:pt x="5227159" y="694500"/>
                  <a:pt x="5261902" y="686113"/>
                  <a:pt x="5213025" y="725214"/>
                </a:cubicBezTo>
                <a:cubicBezTo>
                  <a:pt x="5198229" y="737050"/>
                  <a:pt x="5181494" y="746235"/>
                  <a:pt x="5165729" y="756745"/>
                </a:cubicBezTo>
                <a:cubicBezTo>
                  <a:pt x="5075367" y="892287"/>
                  <a:pt x="5183704" y="720795"/>
                  <a:pt x="5118432" y="851338"/>
                </a:cubicBezTo>
                <a:cubicBezTo>
                  <a:pt x="5109958" y="868285"/>
                  <a:pt x="5097411" y="882869"/>
                  <a:pt x="5086901" y="898634"/>
                </a:cubicBezTo>
                <a:cubicBezTo>
                  <a:pt x="5076141" y="930916"/>
                  <a:pt x="5067816" y="969718"/>
                  <a:pt x="5039605" y="993228"/>
                </a:cubicBezTo>
                <a:cubicBezTo>
                  <a:pt x="5021550" y="1008274"/>
                  <a:pt x="4997564" y="1014249"/>
                  <a:pt x="4976543" y="1024759"/>
                </a:cubicBezTo>
                <a:cubicBezTo>
                  <a:pt x="4966033" y="1045780"/>
                  <a:pt x="4956672" y="1067416"/>
                  <a:pt x="4945012" y="1087821"/>
                </a:cubicBezTo>
                <a:cubicBezTo>
                  <a:pt x="4935611" y="1104272"/>
                  <a:pt x="4920945" y="1117701"/>
                  <a:pt x="4913481" y="1135117"/>
                </a:cubicBezTo>
                <a:cubicBezTo>
                  <a:pt x="4904946" y="1155033"/>
                  <a:pt x="4913036" y="1182858"/>
                  <a:pt x="4897715" y="1198179"/>
                </a:cubicBezTo>
                <a:cubicBezTo>
                  <a:pt x="4882394" y="1213500"/>
                  <a:pt x="4855487" y="1207992"/>
                  <a:pt x="4834653" y="1213945"/>
                </a:cubicBezTo>
                <a:cubicBezTo>
                  <a:pt x="4818674" y="1218510"/>
                  <a:pt x="4803122" y="1224455"/>
                  <a:pt x="4787357" y="1229710"/>
                </a:cubicBezTo>
                <a:cubicBezTo>
                  <a:pt x="4725768" y="1291297"/>
                  <a:pt x="4790392" y="1236075"/>
                  <a:pt x="4708529" y="1277007"/>
                </a:cubicBezTo>
                <a:cubicBezTo>
                  <a:pt x="4691582" y="1285481"/>
                  <a:pt x="4678180" y="1300064"/>
                  <a:pt x="4661232" y="1308538"/>
                </a:cubicBezTo>
                <a:cubicBezTo>
                  <a:pt x="4636036" y="1321136"/>
                  <a:pt x="4574441" y="1333336"/>
                  <a:pt x="4550874" y="1340069"/>
                </a:cubicBezTo>
                <a:cubicBezTo>
                  <a:pt x="4534895" y="1344634"/>
                  <a:pt x="4519343" y="1350579"/>
                  <a:pt x="4503577" y="1355834"/>
                </a:cubicBezTo>
                <a:lnTo>
                  <a:pt x="4440515" y="1450428"/>
                </a:lnTo>
                <a:cubicBezTo>
                  <a:pt x="4430005" y="1466193"/>
                  <a:pt x="4424749" y="1487214"/>
                  <a:pt x="4408984" y="1497724"/>
                </a:cubicBezTo>
                <a:lnTo>
                  <a:pt x="4267094" y="1592317"/>
                </a:lnTo>
                <a:cubicBezTo>
                  <a:pt x="4251329" y="1602827"/>
                  <a:pt x="4238180" y="1619252"/>
                  <a:pt x="4219798" y="1623848"/>
                </a:cubicBezTo>
                <a:lnTo>
                  <a:pt x="4156736" y="1639614"/>
                </a:lnTo>
                <a:cubicBezTo>
                  <a:pt x="4140970" y="1650124"/>
                  <a:pt x="4122837" y="1657747"/>
                  <a:pt x="4109439" y="1671145"/>
                </a:cubicBezTo>
                <a:cubicBezTo>
                  <a:pt x="4096041" y="1684543"/>
                  <a:pt x="4092704" y="1706604"/>
                  <a:pt x="4077908" y="1718441"/>
                </a:cubicBezTo>
                <a:cubicBezTo>
                  <a:pt x="4064931" y="1728822"/>
                  <a:pt x="4046591" y="1729642"/>
                  <a:pt x="4030612" y="1734207"/>
                </a:cubicBezTo>
                <a:cubicBezTo>
                  <a:pt x="3892031" y="1773802"/>
                  <a:pt x="4033661" y="1727934"/>
                  <a:pt x="3920253" y="1765738"/>
                </a:cubicBezTo>
                <a:cubicBezTo>
                  <a:pt x="3893977" y="1786759"/>
                  <a:pt x="3868639" y="1809008"/>
                  <a:pt x="3841425" y="1828800"/>
                </a:cubicBezTo>
                <a:cubicBezTo>
                  <a:pt x="3810777" y="1851089"/>
                  <a:pt x="3746832" y="1891862"/>
                  <a:pt x="3746832" y="1891862"/>
                </a:cubicBezTo>
                <a:cubicBezTo>
                  <a:pt x="3736322" y="1912883"/>
                  <a:pt x="3730596" y="1937080"/>
                  <a:pt x="3715301" y="1954924"/>
                </a:cubicBezTo>
                <a:cubicBezTo>
                  <a:pt x="3674990" y="2001954"/>
                  <a:pt x="3614756" y="2019475"/>
                  <a:pt x="3557646" y="2033752"/>
                </a:cubicBezTo>
                <a:lnTo>
                  <a:pt x="3494584" y="2049517"/>
                </a:lnTo>
                <a:cubicBezTo>
                  <a:pt x="3473563" y="2060027"/>
                  <a:pt x="3451451" y="2068592"/>
                  <a:pt x="3431522" y="2081048"/>
                </a:cubicBezTo>
                <a:cubicBezTo>
                  <a:pt x="3409240" y="2094974"/>
                  <a:pt x="3391274" y="2115309"/>
                  <a:pt x="3368460" y="2128345"/>
                </a:cubicBezTo>
                <a:cubicBezTo>
                  <a:pt x="3354031" y="2136590"/>
                  <a:pt x="3336438" y="2137564"/>
                  <a:pt x="3321163" y="2144110"/>
                </a:cubicBezTo>
                <a:cubicBezTo>
                  <a:pt x="3255012" y="2172460"/>
                  <a:pt x="3246546" y="2185564"/>
                  <a:pt x="3179274" y="2222938"/>
                </a:cubicBezTo>
                <a:cubicBezTo>
                  <a:pt x="3158730" y="2234352"/>
                  <a:pt x="3136365" y="2242377"/>
                  <a:pt x="3116212" y="2254469"/>
                </a:cubicBezTo>
                <a:cubicBezTo>
                  <a:pt x="2980686" y="2335785"/>
                  <a:pt x="3069457" y="2301585"/>
                  <a:pt x="2974322" y="2333297"/>
                </a:cubicBezTo>
                <a:cubicBezTo>
                  <a:pt x="2958556" y="2349062"/>
                  <a:pt x="2945932" y="2368776"/>
                  <a:pt x="2927025" y="2380593"/>
                </a:cubicBezTo>
                <a:cubicBezTo>
                  <a:pt x="2903027" y="2395592"/>
                  <a:pt x="2874696" y="2402187"/>
                  <a:pt x="2848198" y="2412124"/>
                </a:cubicBezTo>
                <a:cubicBezTo>
                  <a:pt x="2792792" y="2432902"/>
                  <a:pt x="2789283" y="2430213"/>
                  <a:pt x="2722074" y="2443655"/>
                </a:cubicBezTo>
                <a:cubicBezTo>
                  <a:pt x="2711564" y="2459421"/>
                  <a:pt x="2702874" y="2476566"/>
                  <a:pt x="2690543" y="2490952"/>
                </a:cubicBezTo>
                <a:cubicBezTo>
                  <a:pt x="2653573" y="2534084"/>
                  <a:pt x="2627046" y="2558767"/>
                  <a:pt x="2580184" y="2585545"/>
                </a:cubicBezTo>
                <a:cubicBezTo>
                  <a:pt x="2559779" y="2597205"/>
                  <a:pt x="2539633" y="2610323"/>
                  <a:pt x="2517122" y="2617076"/>
                </a:cubicBezTo>
                <a:cubicBezTo>
                  <a:pt x="2486504" y="2626261"/>
                  <a:pt x="2453979" y="2627123"/>
                  <a:pt x="2422529" y="2632841"/>
                </a:cubicBezTo>
                <a:cubicBezTo>
                  <a:pt x="2180149" y="2676910"/>
                  <a:pt x="2527845" y="2617917"/>
                  <a:pt x="2249108" y="2664372"/>
                </a:cubicBezTo>
                <a:cubicBezTo>
                  <a:pt x="2217577" y="2674882"/>
                  <a:pt x="2186759" y="2687842"/>
                  <a:pt x="2154515" y="2695903"/>
                </a:cubicBezTo>
                <a:cubicBezTo>
                  <a:pt x="2112474" y="2706413"/>
                  <a:pt x="2069502" y="2713730"/>
                  <a:pt x="2028391" y="2727434"/>
                </a:cubicBezTo>
                <a:lnTo>
                  <a:pt x="1933798" y="2758966"/>
                </a:lnTo>
                <a:lnTo>
                  <a:pt x="1886501" y="2774731"/>
                </a:lnTo>
                <a:cubicBezTo>
                  <a:pt x="1803373" y="2830150"/>
                  <a:pt x="1877946" y="2788093"/>
                  <a:pt x="1776143" y="2822028"/>
                </a:cubicBezTo>
                <a:cubicBezTo>
                  <a:pt x="1749295" y="2830977"/>
                  <a:pt x="1723911" y="2843888"/>
                  <a:pt x="1697315" y="2853559"/>
                </a:cubicBezTo>
                <a:cubicBezTo>
                  <a:pt x="1573490" y="2898586"/>
                  <a:pt x="1636794" y="2862376"/>
                  <a:pt x="1555425" y="2916621"/>
                </a:cubicBezTo>
                <a:cubicBezTo>
                  <a:pt x="1544915" y="2937642"/>
                  <a:pt x="1538939" y="2961628"/>
                  <a:pt x="1523894" y="2979683"/>
                </a:cubicBezTo>
                <a:cubicBezTo>
                  <a:pt x="1493893" y="3015685"/>
                  <a:pt x="1454586" y="3015250"/>
                  <a:pt x="1413536" y="3026979"/>
                </a:cubicBezTo>
                <a:cubicBezTo>
                  <a:pt x="1397557" y="3031544"/>
                  <a:pt x="1382005" y="3037490"/>
                  <a:pt x="1366239" y="3042745"/>
                </a:cubicBezTo>
                <a:cubicBezTo>
                  <a:pt x="1345218" y="3063766"/>
                  <a:pt x="1327367" y="3088528"/>
                  <a:pt x="1303177" y="3105807"/>
                </a:cubicBezTo>
                <a:cubicBezTo>
                  <a:pt x="1289654" y="3115466"/>
                  <a:pt x="1271860" y="3117007"/>
                  <a:pt x="1255881" y="3121572"/>
                </a:cubicBezTo>
                <a:cubicBezTo>
                  <a:pt x="1117301" y="3161167"/>
                  <a:pt x="1258930" y="3115302"/>
                  <a:pt x="1145522" y="3153103"/>
                </a:cubicBezTo>
                <a:cubicBezTo>
                  <a:pt x="1070485" y="3203127"/>
                  <a:pt x="1127712" y="3172635"/>
                  <a:pt x="1035163" y="3200400"/>
                </a:cubicBezTo>
                <a:cubicBezTo>
                  <a:pt x="1003328" y="3209951"/>
                  <a:pt x="940570" y="3231931"/>
                  <a:pt x="940570" y="3231931"/>
                </a:cubicBezTo>
                <a:lnTo>
                  <a:pt x="751384" y="3358055"/>
                </a:lnTo>
                <a:cubicBezTo>
                  <a:pt x="735619" y="3368565"/>
                  <a:pt x="722470" y="3384990"/>
                  <a:pt x="704088" y="3389586"/>
                </a:cubicBezTo>
                <a:cubicBezTo>
                  <a:pt x="668837" y="3398399"/>
                  <a:pt x="569461" y="3421530"/>
                  <a:pt x="546432" y="3436883"/>
                </a:cubicBezTo>
                <a:cubicBezTo>
                  <a:pt x="530667" y="3447393"/>
                  <a:pt x="513692" y="3456284"/>
                  <a:pt x="499136" y="3468414"/>
                </a:cubicBezTo>
                <a:cubicBezTo>
                  <a:pt x="482008" y="3482687"/>
                  <a:pt x="471197" y="3504648"/>
                  <a:pt x="451839" y="3515710"/>
                </a:cubicBezTo>
                <a:cubicBezTo>
                  <a:pt x="433026" y="3526460"/>
                  <a:pt x="410296" y="3528944"/>
                  <a:pt x="388777" y="3531476"/>
                </a:cubicBezTo>
                <a:cubicBezTo>
                  <a:pt x="320727" y="3539482"/>
                  <a:pt x="252142" y="3541986"/>
                  <a:pt x="183825" y="3547241"/>
                </a:cubicBezTo>
                <a:cubicBezTo>
                  <a:pt x="168060" y="3552496"/>
                  <a:pt x="148280" y="3551256"/>
                  <a:pt x="136529" y="3563007"/>
                </a:cubicBezTo>
                <a:cubicBezTo>
                  <a:pt x="124778" y="3574758"/>
                  <a:pt x="135627" y="3602871"/>
                  <a:pt x="120763" y="3610303"/>
                </a:cubicBezTo>
                <a:cubicBezTo>
                  <a:pt x="0" y="3670684"/>
                  <a:pt x="10405" y="3651030"/>
                  <a:pt x="10405" y="3594538"/>
                </a:cubicBezTo>
              </a:path>
            </a:pathLst>
          </a:custGeom>
          <a:ln w="1016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reeform 41"/>
          <p:cNvSpPr/>
          <p:nvPr/>
        </p:nvSpPr>
        <p:spPr>
          <a:xfrm>
            <a:off x="1340069" y="835572"/>
            <a:ext cx="6195848" cy="4367049"/>
          </a:xfrm>
          <a:custGeom>
            <a:avLst/>
            <a:gdLst>
              <a:gd name="connsiteX0" fmla="*/ 0 w 6195848"/>
              <a:gd name="connsiteY0" fmla="*/ 4367049 h 4367049"/>
              <a:gd name="connsiteX1" fmla="*/ 15765 w 6195848"/>
              <a:gd name="connsiteY1" fmla="*/ 4319752 h 4367049"/>
              <a:gd name="connsiteX2" fmla="*/ 110359 w 6195848"/>
              <a:gd name="connsiteY2" fmla="*/ 4240925 h 4367049"/>
              <a:gd name="connsiteX3" fmla="*/ 157655 w 6195848"/>
              <a:gd name="connsiteY3" fmla="*/ 4177862 h 4367049"/>
              <a:gd name="connsiteX4" fmla="*/ 189186 w 6195848"/>
              <a:gd name="connsiteY4" fmla="*/ 4130566 h 4367049"/>
              <a:gd name="connsiteX5" fmla="*/ 236483 w 6195848"/>
              <a:gd name="connsiteY5" fmla="*/ 4114800 h 4367049"/>
              <a:gd name="connsiteX6" fmla="*/ 299545 w 6195848"/>
              <a:gd name="connsiteY6" fmla="*/ 4035973 h 4367049"/>
              <a:gd name="connsiteX7" fmla="*/ 315310 w 6195848"/>
              <a:gd name="connsiteY7" fmla="*/ 3909849 h 4367049"/>
              <a:gd name="connsiteX8" fmla="*/ 346841 w 6195848"/>
              <a:gd name="connsiteY8" fmla="*/ 3752194 h 4367049"/>
              <a:gd name="connsiteX9" fmla="*/ 362607 w 6195848"/>
              <a:gd name="connsiteY9" fmla="*/ 3563007 h 4367049"/>
              <a:gd name="connsiteX10" fmla="*/ 599090 w 6195848"/>
              <a:gd name="connsiteY10" fmla="*/ 3626069 h 4367049"/>
              <a:gd name="connsiteX11" fmla="*/ 693683 w 6195848"/>
              <a:gd name="connsiteY11" fmla="*/ 3689131 h 4367049"/>
              <a:gd name="connsiteX12" fmla="*/ 804041 w 6195848"/>
              <a:gd name="connsiteY12" fmla="*/ 3626069 h 4367049"/>
              <a:gd name="connsiteX13" fmla="*/ 851338 w 6195848"/>
              <a:gd name="connsiteY13" fmla="*/ 3610304 h 4367049"/>
              <a:gd name="connsiteX14" fmla="*/ 930165 w 6195848"/>
              <a:gd name="connsiteY14" fmla="*/ 3578773 h 4367049"/>
              <a:gd name="connsiteX15" fmla="*/ 1072055 w 6195848"/>
              <a:gd name="connsiteY15" fmla="*/ 3610304 h 4367049"/>
              <a:gd name="connsiteX16" fmla="*/ 1245476 w 6195848"/>
              <a:gd name="connsiteY16" fmla="*/ 3704897 h 4367049"/>
              <a:gd name="connsiteX17" fmla="*/ 1292772 w 6195848"/>
              <a:gd name="connsiteY17" fmla="*/ 3657600 h 4367049"/>
              <a:gd name="connsiteX18" fmla="*/ 1340069 w 6195848"/>
              <a:gd name="connsiteY18" fmla="*/ 3673366 h 4367049"/>
              <a:gd name="connsiteX19" fmla="*/ 1418897 w 6195848"/>
              <a:gd name="connsiteY19" fmla="*/ 3657600 h 4367049"/>
              <a:gd name="connsiteX20" fmla="*/ 1481959 w 6195848"/>
              <a:gd name="connsiteY20" fmla="*/ 3531476 h 4367049"/>
              <a:gd name="connsiteX21" fmla="*/ 1545021 w 6195848"/>
              <a:gd name="connsiteY21" fmla="*/ 3436883 h 4367049"/>
              <a:gd name="connsiteX22" fmla="*/ 1608083 w 6195848"/>
              <a:gd name="connsiteY22" fmla="*/ 3231931 h 4367049"/>
              <a:gd name="connsiteX23" fmla="*/ 1749972 w 6195848"/>
              <a:gd name="connsiteY23" fmla="*/ 3247697 h 4367049"/>
              <a:gd name="connsiteX24" fmla="*/ 1813034 w 6195848"/>
              <a:gd name="connsiteY24" fmla="*/ 3200400 h 4367049"/>
              <a:gd name="connsiteX25" fmla="*/ 1891862 w 6195848"/>
              <a:gd name="connsiteY25" fmla="*/ 2979683 h 4367049"/>
              <a:gd name="connsiteX26" fmla="*/ 1954924 w 6195848"/>
              <a:gd name="connsiteY26" fmla="*/ 2822028 h 4367049"/>
              <a:gd name="connsiteX27" fmla="*/ 2002221 w 6195848"/>
              <a:gd name="connsiteY27" fmla="*/ 2979683 h 4367049"/>
              <a:gd name="connsiteX28" fmla="*/ 2049517 w 6195848"/>
              <a:gd name="connsiteY28" fmla="*/ 3011214 h 4367049"/>
              <a:gd name="connsiteX29" fmla="*/ 2222938 w 6195848"/>
              <a:gd name="connsiteY29" fmla="*/ 2822028 h 4367049"/>
              <a:gd name="connsiteX30" fmla="*/ 2349062 w 6195848"/>
              <a:gd name="connsiteY30" fmla="*/ 2490952 h 4367049"/>
              <a:gd name="connsiteX31" fmla="*/ 2459421 w 6195848"/>
              <a:gd name="connsiteY31" fmla="*/ 2207173 h 4367049"/>
              <a:gd name="connsiteX32" fmla="*/ 2490952 w 6195848"/>
              <a:gd name="connsiteY32" fmla="*/ 2349062 h 4367049"/>
              <a:gd name="connsiteX33" fmla="*/ 2522483 w 6195848"/>
              <a:gd name="connsiteY33" fmla="*/ 2427890 h 4367049"/>
              <a:gd name="connsiteX34" fmla="*/ 2617076 w 6195848"/>
              <a:gd name="connsiteY34" fmla="*/ 2443656 h 4367049"/>
              <a:gd name="connsiteX35" fmla="*/ 2695903 w 6195848"/>
              <a:gd name="connsiteY35" fmla="*/ 2380594 h 4367049"/>
              <a:gd name="connsiteX36" fmla="*/ 2743200 w 6195848"/>
              <a:gd name="connsiteY36" fmla="*/ 2222938 h 4367049"/>
              <a:gd name="connsiteX37" fmla="*/ 2806262 w 6195848"/>
              <a:gd name="connsiteY37" fmla="*/ 2033752 h 4367049"/>
              <a:gd name="connsiteX38" fmla="*/ 2869324 w 6195848"/>
              <a:gd name="connsiteY38" fmla="*/ 2112580 h 4367049"/>
              <a:gd name="connsiteX39" fmla="*/ 2885090 w 6195848"/>
              <a:gd name="connsiteY39" fmla="*/ 2191407 h 4367049"/>
              <a:gd name="connsiteX40" fmla="*/ 3090041 w 6195848"/>
              <a:gd name="connsiteY40" fmla="*/ 2412125 h 4367049"/>
              <a:gd name="connsiteX41" fmla="*/ 3247697 w 6195848"/>
              <a:gd name="connsiteY41" fmla="*/ 2396359 h 4367049"/>
              <a:gd name="connsiteX42" fmla="*/ 3279228 w 6195848"/>
              <a:gd name="connsiteY42" fmla="*/ 2443656 h 4367049"/>
              <a:gd name="connsiteX43" fmla="*/ 3294993 w 6195848"/>
              <a:gd name="connsiteY43" fmla="*/ 2695904 h 4367049"/>
              <a:gd name="connsiteX44" fmla="*/ 3405352 w 6195848"/>
              <a:gd name="connsiteY44" fmla="*/ 2490952 h 4367049"/>
              <a:gd name="connsiteX45" fmla="*/ 3468414 w 6195848"/>
              <a:gd name="connsiteY45" fmla="*/ 2443656 h 4367049"/>
              <a:gd name="connsiteX46" fmla="*/ 3657600 w 6195848"/>
              <a:gd name="connsiteY46" fmla="*/ 2317531 h 4367049"/>
              <a:gd name="connsiteX47" fmla="*/ 3689131 w 6195848"/>
              <a:gd name="connsiteY47" fmla="*/ 2238704 h 4367049"/>
              <a:gd name="connsiteX48" fmla="*/ 3720662 w 6195848"/>
              <a:gd name="connsiteY48" fmla="*/ 1860331 h 4367049"/>
              <a:gd name="connsiteX49" fmla="*/ 3799490 w 6195848"/>
              <a:gd name="connsiteY49" fmla="*/ 2017987 h 4367049"/>
              <a:gd name="connsiteX50" fmla="*/ 4020207 w 6195848"/>
              <a:gd name="connsiteY50" fmla="*/ 2254469 h 4367049"/>
              <a:gd name="connsiteX51" fmla="*/ 4146331 w 6195848"/>
              <a:gd name="connsiteY51" fmla="*/ 2222938 h 4367049"/>
              <a:gd name="connsiteX52" fmla="*/ 4162097 w 6195848"/>
              <a:gd name="connsiteY52" fmla="*/ 2033752 h 4367049"/>
              <a:gd name="connsiteX53" fmla="*/ 4209393 w 6195848"/>
              <a:gd name="connsiteY53" fmla="*/ 1891862 h 4367049"/>
              <a:gd name="connsiteX54" fmla="*/ 4240924 w 6195848"/>
              <a:gd name="connsiteY54" fmla="*/ 1781504 h 4367049"/>
              <a:gd name="connsiteX55" fmla="*/ 4303986 w 6195848"/>
              <a:gd name="connsiteY55" fmla="*/ 1828800 h 4367049"/>
              <a:gd name="connsiteX56" fmla="*/ 4382814 w 6195848"/>
              <a:gd name="connsiteY56" fmla="*/ 1907628 h 4367049"/>
              <a:gd name="connsiteX57" fmla="*/ 4556234 w 6195848"/>
              <a:gd name="connsiteY57" fmla="*/ 2002221 h 4367049"/>
              <a:gd name="connsiteX58" fmla="*/ 4635062 w 6195848"/>
              <a:gd name="connsiteY58" fmla="*/ 2049518 h 4367049"/>
              <a:gd name="connsiteX59" fmla="*/ 4666593 w 6195848"/>
              <a:gd name="connsiteY59" fmla="*/ 1939159 h 4367049"/>
              <a:gd name="connsiteX60" fmla="*/ 4698124 w 6195848"/>
              <a:gd name="connsiteY60" fmla="*/ 1749973 h 4367049"/>
              <a:gd name="connsiteX61" fmla="*/ 4745421 w 6195848"/>
              <a:gd name="connsiteY61" fmla="*/ 1608083 h 4367049"/>
              <a:gd name="connsiteX62" fmla="*/ 4824248 w 6195848"/>
              <a:gd name="connsiteY62" fmla="*/ 2159876 h 4367049"/>
              <a:gd name="connsiteX63" fmla="*/ 4840014 w 6195848"/>
              <a:gd name="connsiteY63" fmla="*/ 1024759 h 4367049"/>
              <a:gd name="connsiteX64" fmla="*/ 5328745 w 6195848"/>
              <a:gd name="connsiteY64" fmla="*/ 1119352 h 4367049"/>
              <a:gd name="connsiteX65" fmla="*/ 5360276 w 6195848"/>
              <a:gd name="connsiteY65" fmla="*/ 1008994 h 4367049"/>
              <a:gd name="connsiteX66" fmla="*/ 5391807 w 6195848"/>
              <a:gd name="connsiteY66" fmla="*/ 1056290 h 4367049"/>
              <a:gd name="connsiteX67" fmla="*/ 5439103 w 6195848"/>
              <a:gd name="connsiteY67" fmla="*/ 1024759 h 4367049"/>
              <a:gd name="connsiteX68" fmla="*/ 5486400 w 6195848"/>
              <a:gd name="connsiteY68" fmla="*/ 914400 h 4367049"/>
              <a:gd name="connsiteX69" fmla="*/ 5533697 w 6195848"/>
              <a:gd name="connsiteY69" fmla="*/ 898635 h 4367049"/>
              <a:gd name="connsiteX70" fmla="*/ 5596759 w 6195848"/>
              <a:gd name="connsiteY70" fmla="*/ 835573 h 4367049"/>
              <a:gd name="connsiteX71" fmla="*/ 5675586 w 6195848"/>
              <a:gd name="connsiteY71" fmla="*/ 614856 h 4367049"/>
              <a:gd name="connsiteX72" fmla="*/ 5722883 w 6195848"/>
              <a:gd name="connsiteY72" fmla="*/ 378373 h 4367049"/>
              <a:gd name="connsiteX73" fmla="*/ 5896303 w 6195848"/>
              <a:gd name="connsiteY73" fmla="*/ 0 h 4367049"/>
              <a:gd name="connsiteX74" fmla="*/ 5927834 w 6195848"/>
              <a:gd name="connsiteY74" fmla="*/ 268014 h 4367049"/>
              <a:gd name="connsiteX75" fmla="*/ 5975131 w 6195848"/>
              <a:gd name="connsiteY75" fmla="*/ 299545 h 4367049"/>
              <a:gd name="connsiteX76" fmla="*/ 5990897 w 6195848"/>
              <a:gd name="connsiteY76" fmla="*/ 236483 h 4367049"/>
              <a:gd name="connsiteX77" fmla="*/ 6101255 w 6195848"/>
              <a:gd name="connsiteY77" fmla="*/ 173421 h 4367049"/>
              <a:gd name="connsiteX78" fmla="*/ 6195848 w 6195848"/>
              <a:gd name="connsiteY78" fmla="*/ 110359 h 4367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</a:cxnLst>
            <a:rect l="l" t="t" r="r" b="b"/>
            <a:pathLst>
              <a:path w="6195848" h="4367049">
                <a:moveTo>
                  <a:pt x="0" y="4367049"/>
                </a:moveTo>
                <a:cubicBezTo>
                  <a:pt x="5255" y="4351283"/>
                  <a:pt x="6547" y="4333579"/>
                  <a:pt x="15765" y="4319752"/>
                </a:cubicBezTo>
                <a:cubicBezTo>
                  <a:pt x="40042" y="4283337"/>
                  <a:pt x="75461" y="4264190"/>
                  <a:pt x="110359" y="4240925"/>
                </a:cubicBezTo>
                <a:cubicBezTo>
                  <a:pt x="126124" y="4219904"/>
                  <a:pt x="142382" y="4199244"/>
                  <a:pt x="157655" y="4177862"/>
                </a:cubicBezTo>
                <a:cubicBezTo>
                  <a:pt x="168668" y="4162444"/>
                  <a:pt x="174390" y="4142402"/>
                  <a:pt x="189186" y="4130566"/>
                </a:cubicBezTo>
                <a:cubicBezTo>
                  <a:pt x="202163" y="4120185"/>
                  <a:pt x="220717" y="4120055"/>
                  <a:pt x="236483" y="4114800"/>
                </a:cubicBezTo>
                <a:cubicBezTo>
                  <a:pt x="257504" y="4088524"/>
                  <a:pt x="287466" y="4067379"/>
                  <a:pt x="299545" y="4035973"/>
                </a:cubicBezTo>
                <a:cubicBezTo>
                  <a:pt x="314754" y="3996429"/>
                  <a:pt x="308345" y="3951641"/>
                  <a:pt x="315310" y="3909849"/>
                </a:cubicBezTo>
                <a:cubicBezTo>
                  <a:pt x="324120" y="3856986"/>
                  <a:pt x="336331" y="3804746"/>
                  <a:pt x="346841" y="3752194"/>
                </a:cubicBezTo>
                <a:cubicBezTo>
                  <a:pt x="352096" y="3689132"/>
                  <a:pt x="314299" y="3603883"/>
                  <a:pt x="362607" y="3563007"/>
                </a:cubicBezTo>
                <a:cubicBezTo>
                  <a:pt x="488756" y="3456265"/>
                  <a:pt x="537085" y="3577843"/>
                  <a:pt x="599090" y="3626069"/>
                </a:cubicBezTo>
                <a:cubicBezTo>
                  <a:pt x="629003" y="3649334"/>
                  <a:pt x="693683" y="3689131"/>
                  <a:pt x="693683" y="3689131"/>
                </a:cubicBezTo>
                <a:cubicBezTo>
                  <a:pt x="827060" y="3655788"/>
                  <a:pt x="691328" y="3701211"/>
                  <a:pt x="804041" y="3626069"/>
                </a:cubicBezTo>
                <a:cubicBezTo>
                  <a:pt x="817868" y="3616851"/>
                  <a:pt x="835778" y="3616139"/>
                  <a:pt x="851338" y="3610304"/>
                </a:cubicBezTo>
                <a:cubicBezTo>
                  <a:pt x="877836" y="3600367"/>
                  <a:pt x="903889" y="3589283"/>
                  <a:pt x="930165" y="3578773"/>
                </a:cubicBezTo>
                <a:cubicBezTo>
                  <a:pt x="977462" y="3589283"/>
                  <a:pt x="1041038" y="3573083"/>
                  <a:pt x="1072055" y="3610304"/>
                </a:cubicBezTo>
                <a:cubicBezTo>
                  <a:pt x="1211139" y="3777204"/>
                  <a:pt x="912662" y="3838023"/>
                  <a:pt x="1245476" y="3704897"/>
                </a:cubicBezTo>
                <a:cubicBezTo>
                  <a:pt x="1261241" y="3689131"/>
                  <a:pt x="1271620" y="3664651"/>
                  <a:pt x="1292772" y="3657600"/>
                </a:cubicBezTo>
                <a:cubicBezTo>
                  <a:pt x="1308538" y="3652345"/>
                  <a:pt x="1323450" y="3673366"/>
                  <a:pt x="1340069" y="3673366"/>
                </a:cubicBezTo>
                <a:cubicBezTo>
                  <a:pt x="1366865" y="3673366"/>
                  <a:pt x="1392621" y="3662855"/>
                  <a:pt x="1418897" y="3657600"/>
                </a:cubicBezTo>
                <a:cubicBezTo>
                  <a:pt x="1439918" y="3615559"/>
                  <a:pt x="1458639" y="3572287"/>
                  <a:pt x="1481959" y="3531476"/>
                </a:cubicBezTo>
                <a:cubicBezTo>
                  <a:pt x="1500760" y="3498573"/>
                  <a:pt x="1528074" y="3470778"/>
                  <a:pt x="1545021" y="3436883"/>
                </a:cubicBezTo>
                <a:cubicBezTo>
                  <a:pt x="1589124" y="3348677"/>
                  <a:pt x="1591032" y="3317184"/>
                  <a:pt x="1608083" y="3231931"/>
                </a:cubicBezTo>
                <a:cubicBezTo>
                  <a:pt x="1655379" y="3237186"/>
                  <a:pt x="1702938" y="3254933"/>
                  <a:pt x="1749972" y="3247697"/>
                </a:cubicBezTo>
                <a:cubicBezTo>
                  <a:pt x="1775942" y="3243702"/>
                  <a:pt x="1800740" y="3223622"/>
                  <a:pt x="1813034" y="3200400"/>
                </a:cubicBezTo>
                <a:cubicBezTo>
                  <a:pt x="1849587" y="3131355"/>
                  <a:pt x="1864431" y="3052832"/>
                  <a:pt x="1891862" y="2979683"/>
                </a:cubicBezTo>
                <a:cubicBezTo>
                  <a:pt x="1911736" y="2926687"/>
                  <a:pt x="1933903" y="2874580"/>
                  <a:pt x="1954924" y="2822028"/>
                </a:cubicBezTo>
                <a:cubicBezTo>
                  <a:pt x="1964165" y="2877472"/>
                  <a:pt x="1964032" y="2933856"/>
                  <a:pt x="2002221" y="2979683"/>
                </a:cubicBezTo>
                <a:cubicBezTo>
                  <a:pt x="2014351" y="2994239"/>
                  <a:pt x="2033752" y="3000704"/>
                  <a:pt x="2049517" y="3011214"/>
                </a:cubicBezTo>
                <a:cubicBezTo>
                  <a:pt x="2152776" y="2976796"/>
                  <a:pt x="2138001" y="2991903"/>
                  <a:pt x="2222938" y="2822028"/>
                </a:cubicBezTo>
                <a:cubicBezTo>
                  <a:pt x="2275752" y="2716400"/>
                  <a:pt x="2305880" y="2600869"/>
                  <a:pt x="2349062" y="2490952"/>
                </a:cubicBezTo>
                <a:cubicBezTo>
                  <a:pt x="2494770" y="2120059"/>
                  <a:pt x="2268673" y="2731733"/>
                  <a:pt x="2459421" y="2207173"/>
                </a:cubicBezTo>
                <a:cubicBezTo>
                  <a:pt x="2469931" y="2254469"/>
                  <a:pt x="2477642" y="2302476"/>
                  <a:pt x="2490952" y="2349062"/>
                </a:cubicBezTo>
                <a:cubicBezTo>
                  <a:pt x="2498727" y="2376273"/>
                  <a:pt x="2499843" y="2410910"/>
                  <a:pt x="2522483" y="2427890"/>
                </a:cubicBezTo>
                <a:cubicBezTo>
                  <a:pt x="2548056" y="2447070"/>
                  <a:pt x="2585545" y="2438401"/>
                  <a:pt x="2617076" y="2443656"/>
                </a:cubicBezTo>
                <a:cubicBezTo>
                  <a:pt x="2667679" y="2823178"/>
                  <a:pt x="2628943" y="2704233"/>
                  <a:pt x="2695903" y="2380594"/>
                </a:cubicBezTo>
                <a:cubicBezTo>
                  <a:pt x="2707019" y="2326866"/>
                  <a:pt x="2729893" y="2276166"/>
                  <a:pt x="2743200" y="2222938"/>
                </a:cubicBezTo>
                <a:cubicBezTo>
                  <a:pt x="2786322" y="2050449"/>
                  <a:pt x="2720890" y="2204493"/>
                  <a:pt x="2806262" y="2033752"/>
                </a:cubicBezTo>
                <a:cubicBezTo>
                  <a:pt x="2827283" y="2060028"/>
                  <a:pt x="2854275" y="2082483"/>
                  <a:pt x="2869324" y="2112580"/>
                </a:cubicBezTo>
                <a:cubicBezTo>
                  <a:pt x="2881308" y="2136547"/>
                  <a:pt x="2871504" y="2168311"/>
                  <a:pt x="2885090" y="2191407"/>
                </a:cubicBezTo>
                <a:cubicBezTo>
                  <a:pt x="2993418" y="2375564"/>
                  <a:pt x="2970684" y="2352446"/>
                  <a:pt x="3090041" y="2412125"/>
                </a:cubicBezTo>
                <a:cubicBezTo>
                  <a:pt x="3142593" y="2406870"/>
                  <a:pt x="3195601" y="2387676"/>
                  <a:pt x="3247697" y="2396359"/>
                </a:cubicBezTo>
                <a:cubicBezTo>
                  <a:pt x="3266387" y="2399474"/>
                  <a:pt x="3276273" y="2424940"/>
                  <a:pt x="3279228" y="2443656"/>
                </a:cubicBezTo>
                <a:cubicBezTo>
                  <a:pt x="3292367" y="2526872"/>
                  <a:pt x="3289738" y="2611821"/>
                  <a:pt x="3294993" y="2695904"/>
                </a:cubicBezTo>
                <a:cubicBezTo>
                  <a:pt x="3454162" y="2536735"/>
                  <a:pt x="3246598" y="2763100"/>
                  <a:pt x="3405352" y="2490952"/>
                </a:cubicBezTo>
                <a:cubicBezTo>
                  <a:pt x="3418592" y="2468256"/>
                  <a:pt x="3448972" y="2461331"/>
                  <a:pt x="3468414" y="2443656"/>
                </a:cubicBezTo>
                <a:cubicBezTo>
                  <a:pt x="3614299" y="2311033"/>
                  <a:pt x="3519219" y="2345208"/>
                  <a:pt x="3657600" y="2317531"/>
                </a:cubicBezTo>
                <a:cubicBezTo>
                  <a:pt x="3668110" y="2291255"/>
                  <a:pt x="3683581" y="2266454"/>
                  <a:pt x="3689131" y="2238704"/>
                </a:cubicBezTo>
                <a:cubicBezTo>
                  <a:pt x="3699402" y="2187351"/>
                  <a:pt x="3719060" y="1882763"/>
                  <a:pt x="3720662" y="1860331"/>
                </a:cubicBezTo>
                <a:cubicBezTo>
                  <a:pt x="3746938" y="1912883"/>
                  <a:pt x="3769261" y="1967605"/>
                  <a:pt x="3799490" y="2017987"/>
                </a:cubicBezTo>
                <a:cubicBezTo>
                  <a:pt x="3840547" y="2086416"/>
                  <a:pt x="3989900" y="2224162"/>
                  <a:pt x="4020207" y="2254469"/>
                </a:cubicBezTo>
                <a:cubicBezTo>
                  <a:pt x="4062248" y="2243959"/>
                  <a:pt x="4122897" y="2259391"/>
                  <a:pt x="4146331" y="2222938"/>
                </a:cubicBezTo>
                <a:cubicBezTo>
                  <a:pt x="4180551" y="2169708"/>
                  <a:pt x="4155109" y="2096646"/>
                  <a:pt x="4162097" y="2033752"/>
                </a:cubicBezTo>
                <a:cubicBezTo>
                  <a:pt x="4173425" y="1931796"/>
                  <a:pt x="4164607" y="1959042"/>
                  <a:pt x="4209393" y="1891862"/>
                </a:cubicBezTo>
                <a:cubicBezTo>
                  <a:pt x="4219903" y="1855076"/>
                  <a:pt x="4209091" y="1802726"/>
                  <a:pt x="4240924" y="1781504"/>
                </a:cubicBezTo>
                <a:cubicBezTo>
                  <a:pt x="4262787" y="1766929"/>
                  <a:pt x="4284347" y="1811343"/>
                  <a:pt x="4303986" y="1828800"/>
                </a:cubicBezTo>
                <a:cubicBezTo>
                  <a:pt x="4331760" y="1853488"/>
                  <a:pt x="4352193" y="1886576"/>
                  <a:pt x="4382814" y="1907628"/>
                </a:cubicBezTo>
                <a:cubicBezTo>
                  <a:pt x="4437075" y="1944932"/>
                  <a:pt x="4498843" y="1969939"/>
                  <a:pt x="4556234" y="2002221"/>
                </a:cubicBezTo>
                <a:cubicBezTo>
                  <a:pt x="4582942" y="2017244"/>
                  <a:pt x="4608786" y="2033752"/>
                  <a:pt x="4635062" y="2049518"/>
                </a:cubicBezTo>
                <a:cubicBezTo>
                  <a:pt x="4649005" y="2007690"/>
                  <a:pt x="4658108" y="1984413"/>
                  <a:pt x="4666593" y="1939159"/>
                </a:cubicBezTo>
                <a:cubicBezTo>
                  <a:pt x="4678375" y="1876322"/>
                  <a:pt x="4683316" y="1812166"/>
                  <a:pt x="4698124" y="1749973"/>
                </a:cubicBezTo>
                <a:cubicBezTo>
                  <a:pt x="4709672" y="1701474"/>
                  <a:pt x="4729655" y="1655380"/>
                  <a:pt x="4745421" y="1608083"/>
                </a:cubicBezTo>
                <a:cubicBezTo>
                  <a:pt x="4751560" y="1669471"/>
                  <a:pt x="4810444" y="2289630"/>
                  <a:pt x="4824248" y="2159876"/>
                </a:cubicBezTo>
                <a:cubicBezTo>
                  <a:pt x="4864279" y="1783590"/>
                  <a:pt x="4834759" y="1403131"/>
                  <a:pt x="4840014" y="1024759"/>
                </a:cubicBezTo>
                <a:cubicBezTo>
                  <a:pt x="5210111" y="1154293"/>
                  <a:pt x="5044426" y="1145200"/>
                  <a:pt x="5328745" y="1119352"/>
                </a:cubicBezTo>
                <a:cubicBezTo>
                  <a:pt x="5339255" y="1082566"/>
                  <a:pt x="5333223" y="1036047"/>
                  <a:pt x="5360276" y="1008994"/>
                </a:cubicBezTo>
                <a:cubicBezTo>
                  <a:pt x="5373674" y="995596"/>
                  <a:pt x="5373227" y="1052574"/>
                  <a:pt x="5391807" y="1056290"/>
                </a:cubicBezTo>
                <a:cubicBezTo>
                  <a:pt x="5410387" y="1060006"/>
                  <a:pt x="5423338" y="1035269"/>
                  <a:pt x="5439103" y="1024759"/>
                </a:cubicBezTo>
                <a:cubicBezTo>
                  <a:pt x="5454869" y="987973"/>
                  <a:pt x="5462386" y="946418"/>
                  <a:pt x="5486400" y="914400"/>
                </a:cubicBezTo>
                <a:cubicBezTo>
                  <a:pt x="5496371" y="901105"/>
                  <a:pt x="5520174" y="908294"/>
                  <a:pt x="5533697" y="898635"/>
                </a:cubicBezTo>
                <a:cubicBezTo>
                  <a:pt x="5557888" y="881356"/>
                  <a:pt x="5575738" y="856594"/>
                  <a:pt x="5596759" y="835573"/>
                </a:cubicBezTo>
                <a:cubicBezTo>
                  <a:pt x="5623035" y="762001"/>
                  <a:pt x="5654811" y="690167"/>
                  <a:pt x="5675586" y="614856"/>
                </a:cubicBezTo>
                <a:cubicBezTo>
                  <a:pt x="5696964" y="537362"/>
                  <a:pt x="5698203" y="454880"/>
                  <a:pt x="5722883" y="378373"/>
                </a:cubicBezTo>
                <a:cubicBezTo>
                  <a:pt x="5756441" y="274344"/>
                  <a:pt x="5841179" y="110248"/>
                  <a:pt x="5896303" y="0"/>
                </a:cubicBezTo>
                <a:cubicBezTo>
                  <a:pt x="5906813" y="89338"/>
                  <a:pt x="5904941" y="181022"/>
                  <a:pt x="5927834" y="268014"/>
                </a:cubicBezTo>
                <a:cubicBezTo>
                  <a:pt x="5932656" y="286338"/>
                  <a:pt x="5958183" y="308019"/>
                  <a:pt x="5975131" y="299545"/>
                </a:cubicBezTo>
                <a:cubicBezTo>
                  <a:pt x="5994511" y="289855"/>
                  <a:pt x="5982362" y="256399"/>
                  <a:pt x="5990897" y="236483"/>
                </a:cubicBezTo>
                <a:cubicBezTo>
                  <a:pt x="6019169" y="170516"/>
                  <a:pt x="6029478" y="187777"/>
                  <a:pt x="6101255" y="173421"/>
                </a:cubicBezTo>
                <a:cubicBezTo>
                  <a:pt x="6173718" y="119074"/>
                  <a:pt x="6140815" y="137876"/>
                  <a:pt x="6195848" y="110359"/>
                </a:cubicBezTo>
              </a:path>
            </a:pathLst>
          </a:custGeom>
          <a:ln w="984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914400" y="5486400"/>
            <a:ext cx="7696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1960    1970        1980           1990          2000        2010</a:t>
            </a:r>
            <a:endParaRPr lang="en-US" sz="2400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838200" y="152400"/>
            <a:ext cx="7086600" cy="584775"/>
          </a:xfrm>
          <a:prstGeom prst="rect">
            <a:avLst/>
          </a:prstGeom>
          <a:solidFill>
            <a:schemeClr val="tx1"/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বিশ্বের কার্বন্ডাই অক্সাইড বৃদ্ধির সাথে তাপমাত্রা বৃদ্ধি</a:t>
            </a:r>
            <a:endParaRPr lang="en-US" sz="32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28600" y="52578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-1</a:t>
            </a:r>
            <a:endParaRPr lang="en-US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228600" y="41148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-.5</a:t>
            </a:r>
            <a:endParaRPr lang="en-US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228600" y="30480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0</a:t>
            </a:r>
            <a:endParaRPr lang="en-US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228600" y="21336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.5</a:t>
            </a:r>
            <a:endParaRPr lang="en-US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110362" y="1069430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 </a:t>
            </a:r>
            <a:r>
              <a:rPr lang="en-US" sz="2400" b="1" dirty="0" smtClean="0"/>
              <a:t>  1</a:t>
            </a:r>
            <a:endParaRPr lang="en-US" sz="2400" b="1" dirty="0"/>
          </a:p>
        </p:txBody>
      </p:sp>
      <p:sp>
        <p:nvSpPr>
          <p:cNvPr id="51" name="Rounded Rectangular Callout 50"/>
          <p:cNvSpPr/>
          <p:nvPr/>
        </p:nvSpPr>
        <p:spPr>
          <a:xfrm>
            <a:off x="1676400" y="990600"/>
            <a:ext cx="1828800" cy="1676400"/>
          </a:xfrm>
          <a:prstGeom prst="wedgeRoundRectCallout">
            <a:avLst>
              <a:gd name="adj1" fmla="val 54044"/>
              <a:gd name="adj2" fmla="val 86280"/>
              <a:gd name="adj3" fmla="val 16667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বিশ্বের তাপমাত্রা বৃদ্ধি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2" name="Rounded Rectangular Callout 51"/>
          <p:cNvSpPr/>
          <p:nvPr/>
        </p:nvSpPr>
        <p:spPr>
          <a:xfrm>
            <a:off x="5410200" y="3505200"/>
            <a:ext cx="2514600" cy="1752600"/>
          </a:xfrm>
          <a:prstGeom prst="wedgeRoundRectCallout">
            <a:avLst>
              <a:gd name="adj1" fmla="val -99045"/>
              <a:gd name="adj2" fmla="val -2790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বিশ্বের কার্বণ্ডাইঅক্সাইড এর পরিমান বৃদ্ধি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924800" y="914400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 </a:t>
            </a:r>
            <a:r>
              <a:rPr lang="en-US" sz="2400" b="1" dirty="0" smtClean="0"/>
              <a:t>  1</a:t>
            </a:r>
            <a:endParaRPr lang="en-US" sz="24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8001000" y="19050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.5</a:t>
            </a:r>
            <a:endParaRPr lang="en-US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8001000" y="27432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0</a:t>
            </a:r>
            <a:endParaRPr lang="en-US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7924800" y="38862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-.5</a:t>
            </a:r>
            <a:endParaRPr lang="en-US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7924800" y="50292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-1</a:t>
            </a:r>
            <a:endParaRPr lang="en-US" b="1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2" grpId="0" animBg="1"/>
      <p:bldP spid="51" grpId="0" animBg="1"/>
      <p:bldP spid="5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ce melting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4600" y="3429000"/>
            <a:ext cx="6629400" cy="3276600"/>
          </a:xfrm>
          <a:prstGeom prst="rect">
            <a:avLst/>
          </a:prstGeom>
        </p:spPr>
      </p:pic>
      <p:pic>
        <p:nvPicPr>
          <p:cNvPr id="3" name="Picture 2" descr="ice melting2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4600" y="10506"/>
            <a:ext cx="6629400" cy="32766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52400" y="1066800"/>
            <a:ext cx="21336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বরফ গলন</a:t>
            </a:r>
          </a:p>
          <a:p>
            <a:r>
              <a:rPr lang="en-US" sz="4400" b="1" dirty="0" smtClean="0">
                <a:solidFill>
                  <a:srgbClr val="00B050"/>
                </a:solidFill>
              </a:rPr>
              <a:t>Ice melting</a:t>
            </a:r>
            <a:endParaRPr lang="en-US" sz="44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flooded costal area  in bangladesh1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0" y="304801"/>
            <a:ext cx="6262827" cy="2895600"/>
          </a:xfrm>
          <a:prstGeom prst="rect">
            <a:avLst/>
          </a:prstGeom>
        </p:spPr>
      </p:pic>
      <p:pic>
        <p:nvPicPr>
          <p:cNvPr id="3" name="Picture 2" descr="flooded costal area  in bangladesh.jpg"/>
          <p:cNvPicPr>
            <a:picLocks noChangeAspect="1"/>
          </p:cNvPicPr>
          <p:nvPr/>
        </p:nvPicPr>
        <p:blipFill>
          <a:blip r:embed="rId3"/>
          <a:srcRect b="15210"/>
          <a:stretch>
            <a:fillRect/>
          </a:stretch>
        </p:blipFill>
        <p:spPr>
          <a:xfrm>
            <a:off x="2743200" y="3326528"/>
            <a:ext cx="6172200" cy="307427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52400" y="1066800"/>
            <a:ext cx="23622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উপকুলীয় এলাকায় প্লাবন</a:t>
            </a:r>
          </a:p>
          <a:p>
            <a:endParaRPr lang="bn-BD" sz="2400" b="1" dirty="0" smtClean="0">
              <a:solidFill>
                <a:srgbClr val="00B050"/>
              </a:solidFill>
            </a:endParaRPr>
          </a:p>
          <a:p>
            <a:r>
              <a:rPr lang="en-US" sz="3200" b="1" dirty="0" smtClean="0">
                <a:solidFill>
                  <a:srgbClr val="00B050"/>
                </a:solidFill>
              </a:rPr>
              <a:t>Flooded in coastal area </a:t>
            </a:r>
            <a:endParaRPr lang="en-US" sz="24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e need to protect our tree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34" y="1295400"/>
            <a:ext cx="4648200" cy="3200400"/>
          </a:xfrm>
          <a:prstGeom prst="rect">
            <a:avLst/>
          </a:prstGeom>
        </p:spPr>
      </p:pic>
      <p:pic>
        <p:nvPicPr>
          <p:cNvPr id="3" name="Picture 2" descr="we need to save our earth from destruction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600" y="1295400"/>
            <a:ext cx="4348646" cy="3200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43000" y="0"/>
            <a:ext cx="6019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বিশ্বের তাপমাত্রা বৃদ্ধি থেকে রক্ষা পেতে আমাদের </a:t>
            </a:r>
            <a:r>
              <a:rPr lang="bn-BD" sz="4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করণীয় </a:t>
            </a:r>
            <a:r>
              <a:rPr lang="bn-BD" sz="4800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-</a:t>
            </a:r>
            <a:endParaRPr lang="en-US" sz="40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4953000"/>
            <a:ext cx="3124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বৃক্ষ রোপন </a:t>
            </a:r>
          </a:p>
          <a:p>
            <a:r>
              <a:rPr lang="en-US" sz="3600" b="1" dirty="0" smtClean="0">
                <a:solidFill>
                  <a:srgbClr val="00B050"/>
                </a:solidFill>
              </a:rPr>
              <a:t>Tree</a:t>
            </a:r>
            <a:r>
              <a:rPr lang="en-US" sz="3600" b="1" dirty="0" smtClean="0"/>
              <a:t> </a:t>
            </a:r>
            <a:r>
              <a:rPr lang="en-US" sz="3600" b="1" dirty="0" smtClean="0">
                <a:solidFill>
                  <a:srgbClr val="00B050"/>
                </a:solidFill>
              </a:rPr>
              <a:t>Plantation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24400" y="4953000"/>
            <a:ext cx="44196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পৃথিবীকে বিপদ থেকে রক্ষা করা</a:t>
            </a:r>
          </a:p>
          <a:p>
            <a:r>
              <a:rPr lang="en-US" sz="3600" b="1" dirty="0" smtClean="0">
                <a:solidFill>
                  <a:srgbClr val="00B050"/>
                </a:solidFill>
              </a:rPr>
              <a:t>Protect</a:t>
            </a:r>
            <a:r>
              <a:rPr lang="en-US" sz="3600" b="1" dirty="0" smtClean="0"/>
              <a:t> </a:t>
            </a:r>
            <a:r>
              <a:rPr lang="en-US" sz="3600" b="1" dirty="0" smtClean="0">
                <a:solidFill>
                  <a:srgbClr val="00B050"/>
                </a:solidFill>
              </a:rPr>
              <a:t>our</a:t>
            </a:r>
            <a:r>
              <a:rPr lang="en-US" sz="3600" b="1" dirty="0" smtClean="0"/>
              <a:t> </a:t>
            </a:r>
            <a:r>
              <a:rPr lang="en-US" sz="3600" b="1" dirty="0" smtClean="0">
                <a:solidFill>
                  <a:srgbClr val="00B050"/>
                </a:solidFill>
              </a:rPr>
              <a:t>Earth</a:t>
            </a:r>
            <a:endParaRPr lang="en-US" sz="3600" b="1" dirty="0">
              <a:solidFill>
                <a:srgbClr val="00B05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" y="6248400"/>
            <a:ext cx="807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কার্বনডাই অক্সাইড মুক্ত যানবাহন ব্যবহার  করা</a:t>
            </a:r>
            <a:endParaRPr lang="en-US" sz="2800" b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7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9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7000" y="381000"/>
            <a:ext cx="3657600" cy="83099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প্রশ্ন – উত্তর পর্ব</a:t>
            </a:r>
            <a:endParaRPr lang="en-US" sz="48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09298" y="1425714"/>
            <a:ext cx="7572702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NikoshBAN" pitchFamily="2" charset="0"/>
                <a:cs typeface="NikoshBAN" pitchFamily="2" charset="0"/>
              </a:rPr>
              <a:t>CO2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সূর্যের কোন রশ্মি শোষন করে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?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200" y="2362200"/>
            <a:ext cx="7543800" cy="132343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পৃথিবীর উষ্ণতা বৃদ্ধির ফলে বাংলাদেশে কি ঘটতে পারে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?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3825766"/>
            <a:ext cx="7543800" cy="132343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কোন ঋতুতে পৃথিবী পৃষ্ঠে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CO2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এর পরিমান বৃদ্ধি পায়?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67102" y="5288340"/>
            <a:ext cx="754380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কয়েকটি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CO2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মুক্ত যানবাহনের নাম লিখ?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Diamond 6"/>
          <p:cNvSpPr/>
          <p:nvPr/>
        </p:nvSpPr>
        <p:spPr>
          <a:xfrm>
            <a:off x="304800" y="1676400"/>
            <a:ext cx="381000" cy="457200"/>
          </a:xfrm>
          <a:prstGeom prst="diamond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iamond 7"/>
          <p:cNvSpPr/>
          <p:nvPr/>
        </p:nvSpPr>
        <p:spPr>
          <a:xfrm>
            <a:off x="304800" y="2590800"/>
            <a:ext cx="381000" cy="457200"/>
          </a:xfrm>
          <a:prstGeom prst="diamond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iamond 8"/>
          <p:cNvSpPr/>
          <p:nvPr/>
        </p:nvSpPr>
        <p:spPr>
          <a:xfrm>
            <a:off x="304800" y="4114800"/>
            <a:ext cx="381000" cy="457200"/>
          </a:xfrm>
          <a:prstGeom prst="diamond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iamond 9"/>
          <p:cNvSpPr/>
          <p:nvPr/>
        </p:nvSpPr>
        <p:spPr>
          <a:xfrm>
            <a:off x="304800" y="5486400"/>
            <a:ext cx="381000" cy="457200"/>
          </a:xfrm>
          <a:prstGeom prst="diamond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09298" y="1420798"/>
            <a:ext cx="7620000" cy="8382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23749" y="3825766"/>
            <a:ext cx="7543800" cy="13716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838200" y="2375990"/>
            <a:ext cx="7543800" cy="13716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838200" y="5288340"/>
            <a:ext cx="7543800" cy="7620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-76200" y="6223819"/>
            <a:ext cx="91440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4167 -0.00555 L 0.14167 0.7388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44444E-6 L 0 0.54444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584 -4.44444E-6 L -0.09584 0.5555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298 -2.22222E-6 L 0.03298 0.33334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1828800"/>
            <a:ext cx="6553200" cy="3416320"/>
          </a:xfrm>
          <a:prstGeom prst="rect">
            <a:avLst/>
          </a:prstGeom>
          <a:gradFill>
            <a:gsLst>
              <a:gs pos="0">
                <a:srgbClr val="000000"/>
              </a:gs>
              <a:gs pos="20000">
                <a:srgbClr val="000040"/>
              </a:gs>
              <a:gs pos="50000">
                <a:srgbClr val="400040"/>
              </a:gs>
              <a:gs pos="75000">
                <a:srgbClr val="8F0040"/>
              </a:gs>
              <a:gs pos="89999">
                <a:srgbClr val="F27300"/>
              </a:gs>
              <a:gs pos="100000">
                <a:srgbClr val="FFBF00"/>
              </a:gs>
            </a:gsLst>
            <a:lin ang="5400000" scaled="0"/>
          </a:gradFill>
          <a:ln>
            <a:solidFill>
              <a:schemeClr val="accent3">
                <a:alpha val="82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bn-BD" sz="5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শ্রীকান্ত বনিক </a:t>
            </a:r>
          </a:p>
          <a:p>
            <a:r>
              <a:rPr lang="bn-BD" sz="5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(প্রভাষক)</a:t>
            </a:r>
          </a:p>
          <a:p>
            <a:r>
              <a:rPr lang="bn-BD" sz="5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খলিলুর রহমান ডিগ্রী কলেজ</a:t>
            </a:r>
          </a:p>
          <a:p>
            <a:r>
              <a:rPr lang="bn-BD" sz="5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সোনাইমুড়ী, নোয়াখালী। </a:t>
            </a:r>
            <a:endParaRPr lang="en-US" sz="14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62200" y="381000"/>
            <a:ext cx="4191000" cy="830997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bn-BD" sz="4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: শিক্ষক পরিচিতি :</a:t>
            </a:r>
            <a:endParaRPr lang="en-US" sz="48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52600" y="1828800"/>
            <a:ext cx="6553200" cy="34290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 3.33333E-6 L 0 0.48333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381000"/>
            <a:ext cx="7772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72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  <a:r>
              <a:rPr lang="en-US" sz="72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b="1" dirty="0" smtClean="0">
                <a:solidFill>
                  <a:srgbClr val="0070C0"/>
                </a:solidFill>
              </a:rPr>
              <a:t>(Group work)</a:t>
            </a:r>
            <a:r>
              <a:rPr lang="bn-BD" sz="6000" b="1" dirty="0" smtClean="0">
                <a:solidFill>
                  <a:srgbClr val="0070C0"/>
                </a:solidFill>
              </a:rPr>
              <a:t> 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76400" y="1981200"/>
            <a:ext cx="58674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অতিরিক্ত কার্বন্ডাই-অক্সাইড আমাদের পৃথিবীর কি কি ক্ষতি করে?</a:t>
            </a:r>
            <a:endParaRPr lang="en-US" sz="4400" b="1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Soil-Structure.jpg"/>
          <p:cNvPicPr>
            <a:picLocks noChangeAspect="1"/>
          </p:cNvPicPr>
          <p:nvPr/>
        </p:nvPicPr>
        <p:blipFill>
          <a:blip r:embed="rId2"/>
          <a:srcRect l="22805" t="4651" r="43201" b="52972"/>
          <a:stretch>
            <a:fillRect/>
          </a:stretch>
        </p:blipFill>
        <p:spPr>
          <a:xfrm>
            <a:off x="0" y="0"/>
            <a:ext cx="1143000" cy="6858000"/>
          </a:xfrm>
          <a:prstGeom prst="rect">
            <a:avLst/>
          </a:prstGeom>
        </p:spPr>
      </p:pic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90800" y="381000"/>
            <a:ext cx="3886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9600" u="sng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r>
              <a:rPr lang="bn-BD" sz="9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28800" y="2819400"/>
            <a:ext cx="5867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Font typeface="Wingdings" pitchFamily="2" charset="2"/>
              <a:buChar char="v"/>
            </a:pPr>
            <a:r>
              <a:rPr lang="en-US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গ্রীন হাউজ প্রভাব কি ?</a:t>
            </a:r>
            <a:endParaRPr lang="en-US" sz="48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4600" y="3581400"/>
            <a:ext cx="6629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গ্রীন হাউজ প্রভাবের ফলে আমাদের পৃথিবীর কি পরিবর্তন ঘটবে?</a:t>
            </a:r>
            <a:endParaRPr lang="en-US" sz="48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19200" y="1905000"/>
            <a:ext cx="7924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বিশ্বের তাপমাত্রা বৃদ্ধি বলতে কি বুঝ?</a:t>
            </a:r>
            <a:endParaRPr lang="en-US" sz="48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8" name="Picture 7" descr="p4.bmp"/>
          <p:cNvPicPr>
            <a:picLocks noChangeAspect="1"/>
          </p:cNvPicPr>
          <p:nvPr/>
        </p:nvPicPr>
        <p:blipFill>
          <a:blip r:embed="rId2"/>
          <a:srcRect l="33030" r="28182"/>
          <a:stretch>
            <a:fillRect/>
          </a:stretch>
        </p:blipFill>
        <p:spPr>
          <a:xfrm>
            <a:off x="0" y="0"/>
            <a:ext cx="1219200" cy="6858000"/>
          </a:xfrm>
          <a:prstGeom prst="rect">
            <a:avLst/>
          </a:prstGeom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457200"/>
            <a:ext cx="6858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b="1" u="sng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নির্ধারিত</a:t>
            </a:r>
            <a:r>
              <a:rPr lang="bn-BD" sz="6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কাজ</a:t>
            </a:r>
            <a:r>
              <a:rPr lang="en-US" sz="48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(Assignment)</a:t>
            </a:r>
            <a:r>
              <a:rPr lang="bn-BD" sz="6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</a:t>
            </a:r>
            <a:endParaRPr lang="en-US" sz="6000" b="1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05000" y="2590800"/>
            <a:ext cx="6019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সুর্য়ের তাপমাত্রা বৃদ্ধির ফলে আমাদের পৃথিবীর কি কি পরিবর্তন ঘটে</a:t>
            </a:r>
            <a:r>
              <a:rPr lang="en-US" sz="44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এবং তার প্রতিকার কি ?  </a:t>
            </a:r>
            <a:endParaRPr lang="en-US" sz="4400" b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p4.bmp"/>
          <p:cNvPicPr>
            <a:picLocks noChangeAspect="1"/>
          </p:cNvPicPr>
          <p:nvPr/>
        </p:nvPicPr>
        <p:blipFill>
          <a:blip r:embed="rId2"/>
          <a:srcRect l="33030" r="28182"/>
          <a:stretch>
            <a:fillRect/>
          </a:stretch>
        </p:blipFill>
        <p:spPr>
          <a:xfrm>
            <a:off x="0" y="0"/>
            <a:ext cx="1219200" cy="6858000"/>
          </a:xfrm>
          <a:prstGeom prst="rect">
            <a:avLst/>
          </a:prstGeo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hank you.jpeg"/>
          <p:cNvPicPr>
            <a:picLocks noChangeAspect="1"/>
          </p:cNvPicPr>
          <p:nvPr/>
        </p:nvPicPr>
        <p:blipFill>
          <a:blip r:embed="rId2"/>
          <a:srcRect b="4903"/>
          <a:stretch>
            <a:fillRect/>
          </a:stretch>
        </p:blipFill>
        <p:spPr>
          <a:xfrm>
            <a:off x="685801" y="1295401"/>
            <a:ext cx="7162800" cy="3047999"/>
          </a:xfrm>
          <a:prstGeom prst="rect">
            <a:avLst/>
          </a:prstGeom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2200" y="1371600"/>
            <a:ext cx="4267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শ্রেনী : একাদশ 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1692180" y="1143000"/>
            <a:ext cx="6858000" cy="2743200"/>
            <a:chOff x="872348" y="1143000"/>
            <a:chExt cx="6858000" cy="2743200"/>
          </a:xfrm>
          <a:noFill/>
        </p:grpSpPr>
        <p:sp>
          <p:nvSpPr>
            <p:cNvPr id="3" name="TextBox 2"/>
            <p:cNvSpPr txBox="1"/>
            <p:nvPr/>
          </p:nvSpPr>
          <p:spPr>
            <a:xfrm>
              <a:off x="2362200" y="2362200"/>
              <a:ext cx="4724400" cy="110799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bn-BD" sz="6600" dirty="0" smtClean="0">
                  <a:latin typeface="NikoshBAN" pitchFamily="2" charset="0"/>
                  <a:cs typeface="NikoshBAN" pitchFamily="2" charset="0"/>
                </a:rPr>
                <a:t>বিষয় : রসায়ন </a:t>
              </a:r>
            </a:p>
          </p:txBody>
        </p:sp>
        <p:sp>
          <p:nvSpPr>
            <p:cNvPr id="5" name="Oval 4"/>
            <p:cNvSpPr/>
            <p:nvPr/>
          </p:nvSpPr>
          <p:spPr>
            <a:xfrm>
              <a:off x="872348" y="1143000"/>
              <a:ext cx="6858000" cy="27432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Oval 6"/>
          <p:cNvSpPr/>
          <p:nvPr/>
        </p:nvSpPr>
        <p:spPr>
          <a:xfrm flipV="1">
            <a:off x="1721082" y="1143000"/>
            <a:ext cx="6858000" cy="2743200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flower-arranging-courses.jpg"/>
          <p:cNvPicPr>
            <a:picLocks noChangeAspect="1"/>
          </p:cNvPicPr>
          <p:nvPr/>
        </p:nvPicPr>
        <p:blipFill>
          <a:blip r:embed="rId2"/>
          <a:srcRect l="21250" r="47500"/>
          <a:stretch>
            <a:fillRect/>
          </a:stretch>
        </p:blipFill>
        <p:spPr>
          <a:xfrm>
            <a:off x="0" y="0"/>
            <a:ext cx="1600200" cy="6858000"/>
          </a:xfrm>
          <a:prstGeom prst="rect">
            <a:avLst/>
          </a:prstGeom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33  E" pathEditMode="relative" ptsTypes="">
                                      <p:cBhvr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905000"/>
            <a:ext cx="8305800" cy="397031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আজকের পাঠ শেষে শিক্ষার্থীরা-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১। বিশ্বের তাপমাত্রা বৃদ্ধির কারণগুলো সনাক্ত করতে পারবে।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২। </a:t>
            </a:r>
            <a:r>
              <a:rPr lang="bn-BD" sz="3600" dirty="0">
                <a:latin typeface="NikoshBAN" pitchFamily="2" charset="0"/>
                <a:cs typeface="NikoshBAN" pitchFamily="2" charset="0"/>
              </a:rPr>
              <a:t>বিশ্বের তাপমাত্রা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বৃদ্ধির ফলে সৃষ্ট্য সমস্যা সমূহ ব্যাখ্যা করতে পারবে।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৩। </a:t>
            </a:r>
            <a:r>
              <a:rPr lang="bn-BD" sz="3600" dirty="0">
                <a:latin typeface="NikoshBAN" pitchFamily="2" charset="0"/>
                <a:cs typeface="NikoshBAN" pitchFamily="2" charset="0"/>
              </a:rPr>
              <a:t>অতিরিক্ত কার্বন্ডাই-অক্সাইড আমাদের পৃথিবীর কি কি ক্ষতি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করতে পারে  তা ব্যাখ্যা করতে পারবে।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0" y="457200"/>
            <a:ext cx="2667000" cy="830997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6873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globe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5200" y="1752600"/>
            <a:ext cx="3352800" cy="3581400"/>
          </a:xfrm>
          <a:prstGeom prst="rect">
            <a:avLst/>
          </a:prstGeom>
        </p:spPr>
      </p:pic>
      <p:pic>
        <p:nvPicPr>
          <p:cNvPr id="1026" name="Picture 2" descr="C:\Documents and Settings\TT3\Desktop\Project PPT\global warming2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228600"/>
            <a:ext cx="8305800" cy="6229350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TT3\Desktop\Project PPT\Global warming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228600"/>
            <a:ext cx="8458200" cy="6324600"/>
          </a:xfrm>
          <a:prstGeom prst="rect">
            <a:avLst/>
          </a:prstGeom>
          <a:noFill/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2057400"/>
            <a:ext cx="6248400" cy="1938992"/>
          </a:xfrm>
          <a:prstGeom prst="rect">
            <a:avLst/>
          </a:prstGeom>
          <a:noFill/>
        </p:spPr>
        <p:txBody>
          <a:bodyPr wrap="square" rtlCol="0">
            <a:prstTxWarp prst="textInflateBottom">
              <a:avLst/>
            </a:prstTxWarp>
            <a:spAutoFit/>
          </a:bodyPr>
          <a:lstStyle/>
          <a:p>
            <a:r>
              <a:rPr lang="en-US" sz="6000" b="1" dirty="0" smtClean="0"/>
              <a:t>     </a:t>
            </a:r>
            <a:r>
              <a:rPr lang="bn-BD" sz="6000" b="1" dirty="0" smtClean="0">
                <a:latin typeface="NikoshBAN" pitchFamily="2" charset="0"/>
                <a:cs typeface="NikoshBAN" pitchFamily="2" charset="0"/>
              </a:rPr>
              <a:t>বিশ্বের তাপমাত্রা বৃদ্ধি</a:t>
            </a:r>
          </a:p>
          <a:p>
            <a:r>
              <a:rPr lang="en-US" sz="6000" b="1" dirty="0" smtClean="0"/>
              <a:t>    Global warming </a:t>
            </a:r>
            <a:endParaRPr lang="en-US" sz="2000" b="1" dirty="0"/>
          </a:p>
        </p:txBody>
      </p:sp>
      <p:pic>
        <p:nvPicPr>
          <p:cNvPr id="3" name="Picture 2" descr="global warming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0" y="4343400"/>
            <a:ext cx="3200400" cy="210502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514600" y="228600"/>
            <a:ext cx="4038600" cy="110799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66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পাঠ শিরোনাম </a:t>
            </a:r>
            <a:endParaRPr lang="en-US" sz="6600" b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umes from car2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0" y="228600"/>
            <a:ext cx="5867400" cy="2819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8600" y="762000"/>
            <a:ext cx="26959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r>
              <a:rPr lang="bn-BD" sz="28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যানবাহনের ধোঁয়া </a:t>
            </a:r>
            <a:r>
              <a:rPr lang="en-US" sz="2800" b="1" dirty="0" smtClean="0">
                <a:solidFill>
                  <a:schemeClr val="bg1"/>
                </a:solidFill>
              </a:rPr>
              <a:t>Vehicle fumes </a:t>
            </a:r>
            <a:endParaRPr lang="en-US" sz="2800" b="1" dirty="0">
              <a:solidFill>
                <a:schemeClr val="bg1"/>
              </a:solidFill>
            </a:endParaRPr>
          </a:p>
        </p:txBody>
      </p:sp>
      <p:pic>
        <p:nvPicPr>
          <p:cNvPr id="6" name="Picture 5" descr="fumes from mills and factory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0" y="3124200"/>
            <a:ext cx="5867400" cy="274319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8600" y="3733800"/>
            <a:ext cx="269591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কল কারখানার ধোঁয়া </a:t>
            </a:r>
            <a:r>
              <a:rPr lang="en-US" sz="28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smtClean="0">
                <a:solidFill>
                  <a:schemeClr val="bg1"/>
                </a:solidFill>
              </a:rPr>
              <a:t>fumes </a:t>
            </a:r>
            <a:r>
              <a:rPr lang="en-US" sz="2800" b="1" dirty="0" err="1" smtClean="0">
                <a:solidFill>
                  <a:schemeClr val="bg1"/>
                </a:solidFill>
              </a:rPr>
              <a:t>frommills</a:t>
            </a:r>
            <a:r>
              <a:rPr lang="en-US" sz="2800" b="1" dirty="0" smtClean="0">
                <a:solidFill>
                  <a:schemeClr val="bg1"/>
                </a:solidFill>
              </a:rPr>
              <a:t> and factories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24000" y="5943600"/>
            <a:ext cx="76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বায়ুতে কার্বন্ডাই-অক্সাইড এর পরিমান বৃদ্ধি</a:t>
            </a:r>
            <a:endParaRPr lang="en-US" sz="4000" b="1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1" build="allAtOnce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TT3\Desktop\Project PPT\Annual_world_greenhouse_gas_emissions,_in_2005,_by_sector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228599"/>
            <a:ext cx="7543800" cy="6172201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993</TotalTime>
  <Words>360</Words>
  <Application>Microsoft Office PowerPoint</Application>
  <PresentationFormat>On-screen Show (4:3)</PresentationFormat>
  <Paragraphs>96</Paragraphs>
  <Slides>23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  <vt:variant>
        <vt:lpstr>Custom Shows</vt:lpstr>
      </vt:variant>
      <vt:variant>
        <vt:i4>1</vt:i4>
      </vt:variant>
    </vt:vector>
  </HeadingPairs>
  <TitlesOfParts>
    <vt:vector size="2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Custom Show 1</vt:lpstr>
    </vt:vector>
  </TitlesOfParts>
  <Company>CV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CV</dc:creator>
  <cp:lastModifiedBy>User</cp:lastModifiedBy>
  <cp:revision>236</cp:revision>
  <dcterms:created xsi:type="dcterms:W3CDTF">2013-03-23T04:54:23Z</dcterms:created>
  <dcterms:modified xsi:type="dcterms:W3CDTF">2013-04-17T15:47:04Z</dcterms:modified>
</cp:coreProperties>
</file>